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42"/>
  </p:notesMasterIdLst>
  <p:sldIdLst>
    <p:sldId id="256" r:id="rId2"/>
    <p:sldId id="309" r:id="rId3"/>
    <p:sldId id="310" r:id="rId4"/>
    <p:sldId id="311" r:id="rId5"/>
    <p:sldId id="312" r:id="rId6"/>
    <p:sldId id="355" r:id="rId7"/>
    <p:sldId id="354" r:id="rId8"/>
    <p:sldId id="353" r:id="rId9"/>
    <p:sldId id="350" r:id="rId10"/>
    <p:sldId id="337" r:id="rId11"/>
    <p:sldId id="338" r:id="rId12"/>
    <p:sldId id="339" r:id="rId13"/>
    <p:sldId id="351" r:id="rId14"/>
    <p:sldId id="340" r:id="rId15"/>
    <p:sldId id="341" r:id="rId16"/>
    <p:sldId id="342" r:id="rId17"/>
    <p:sldId id="344" r:id="rId18"/>
    <p:sldId id="345" r:id="rId19"/>
    <p:sldId id="346" r:id="rId20"/>
    <p:sldId id="347" r:id="rId21"/>
    <p:sldId id="348" r:id="rId22"/>
    <p:sldId id="349" r:id="rId23"/>
    <p:sldId id="352" r:id="rId24"/>
    <p:sldId id="366" r:id="rId25"/>
    <p:sldId id="313" r:id="rId26"/>
    <p:sldId id="314" r:id="rId27"/>
    <p:sldId id="356" r:id="rId28"/>
    <p:sldId id="358" r:id="rId29"/>
    <p:sldId id="359" r:id="rId30"/>
    <p:sldId id="321" r:id="rId31"/>
    <p:sldId id="360" r:id="rId32"/>
    <p:sldId id="361" r:id="rId33"/>
    <p:sldId id="362" r:id="rId34"/>
    <p:sldId id="363" r:id="rId35"/>
    <p:sldId id="364" r:id="rId36"/>
    <p:sldId id="365" r:id="rId37"/>
    <p:sldId id="317" r:id="rId38"/>
    <p:sldId id="316" r:id="rId39"/>
    <p:sldId id="333" r:id="rId40"/>
    <p:sldId id="334" r:id="rId4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660"/>
  </p:normalViewPr>
  <p:slideViewPr>
    <p:cSldViewPr>
      <p:cViewPr>
        <p:scale>
          <a:sx n="60" d="100"/>
          <a:sy n="60" d="100"/>
        </p:scale>
        <p:origin x="-1716" y="-2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pt-BR" altLang="pt-BR"/>
          </a:p>
        </p:txBody>
      </p:sp>
      <p:sp>
        <p:nvSpPr>
          <p:cNvPr id="3" name="Espaço Reservado par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332731BB-CDDF-3F41-92FC-213019B8EA83}" type="datetimeFigureOut">
              <a:rPr lang="pt-BR" altLang="pt-BR"/>
              <a:pPr/>
              <a:t>11/03/2018</a:t>
            </a:fld>
            <a:endParaRPr lang="pt-BR" alt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pt-BR" alt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741DB16-71F1-C246-9BF8-C5F7B14EBEB6}" type="slidenum">
              <a:rPr lang="pt-BR" altLang="pt-BR"/>
              <a:pPr/>
              <a:t>‹nº›</a:t>
            </a:fld>
            <a:endParaRPr lang="pt-BR" altLang="pt-BR"/>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15" name="Date Placeholder 14"/>
          <p:cNvSpPr>
            <a:spLocks noGrp="1"/>
          </p:cNvSpPr>
          <p:nvPr>
            <p:ph type="dt" sz="half" idx="10"/>
          </p:nvPr>
        </p:nvSpPr>
        <p:spPr/>
        <p:txBody>
          <a:bodyPr/>
          <a:lstStyle/>
          <a:p>
            <a:fld id="{990E0DBE-85E6-A342-A33D-437E6B5977F8}" type="datetime1">
              <a:rPr lang="pt-BR" altLang="pt-BR" smtClean="0"/>
              <a:pPr/>
              <a:t>11/03/2018</a:t>
            </a:fld>
            <a:endParaRPr lang="pt-BR" altLang="pt-BR"/>
          </a:p>
        </p:txBody>
      </p:sp>
      <p:sp>
        <p:nvSpPr>
          <p:cNvPr id="16" name="Slide Number Placeholder 15"/>
          <p:cNvSpPr>
            <a:spLocks noGrp="1"/>
          </p:cNvSpPr>
          <p:nvPr>
            <p:ph type="sldNum" sz="quarter" idx="11"/>
          </p:nvPr>
        </p:nvSpPr>
        <p:spPr/>
        <p:txBody>
          <a:bodyPr/>
          <a:lstStyle/>
          <a:p>
            <a:fld id="{CB8EC92C-6A03-BC4A-89B9-9BF42484D83D}" type="slidenum">
              <a:rPr lang="pt-BR" altLang="pt-BR" smtClean="0"/>
              <a:pPr/>
              <a:t>‹nº›</a:t>
            </a:fld>
            <a:endParaRPr lang="pt-BR" altLang="pt-BR"/>
          </a:p>
        </p:txBody>
      </p:sp>
      <p:sp>
        <p:nvSpPr>
          <p:cNvPr id="17" name="Footer Placeholder 16"/>
          <p:cNvSpPr>
            <a:spLocks noGrp="1"/>
          </p:cNvSpPr>
          <p:nvPr>
            <p:ph type="ftr" sz="quarter" idx="12"/>
          </p:nvPr>
        </p:nvSpPr>
        <p:spPr/>
        <p:txBody>
          <a:bodyPr/>
          <a:lstStyle/>
          <a:p>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52645BE-F1AE-1B47-A911-F817588E1242}" type="datetime1">
              <a:rPr lang="pt-BR" altLang="pt-BR" smtClean="0"/>
              <a:pPr/>
              <a:t>11/03/2018</a:t>
            </a:fld>
            <a:endParaRPr lang="pt-BR" altLang="pt-BR"/>
          </a:p>
        </p:txBody>
      </p:sp>
      <p:sp>
        <p:nvSpPr>
          <p:cNvPr id="5" name="Footer Placeholder 4"/>
          <p:cNvSpPr>
            <a:spLocks noGrp="1"/>
          </p:cNvSpPr>
          <p:nvPr>
            <p:ph type="ftr" sz="quarter" idx="11"/>
          </p:nvPr>
        </p:nvSpPr>
        <p:spPr/>
        <p:txBody>
          <a:bodyPr/>
          <a:lstStyle/>
          <a:p>
            <a:endParaRPr lang="pt-BR" altLang="pt-BR"/>
          </a:p>
        </p:txBody>
      </p:sp>
      <p:sp>
        <p:nvSpPr>
          <p:cNvPr id="6" name="Slide Number Placeholder 5"/>
          <p:cNvSpPr>
            <a:spLocks noGrp="1"/>
          </p:cNvSpPr>
          <p:nvPr>
            <p:ph type="sldNum" sz="quarter" idx="12"/>
          </p:nvPr>
        </p:nvSpPr>
        <p:spPr/>
        <p:txBody>
          <a:bodyPr/>
          <a:lstStyle/>
          <a:p>
            <a:fld id="{DFFC73A1-A8AD-6240-BB70-7076E0704C4C}" type="slidenum">
              <a:rPr lang="pt-BR" altLang="pt-BR" smtClean="0"/>
              <a:pPr/>
              <a:t>‹nº›</a:t>
            </a:fld>
            <a:endParaRPr lang="pt-BR"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C3B071D-86C3-D34B-9804-5265094E8A92}" type="datetime1">
              <a:rPr lang="pt-BR" altLang="pt-BR" smtClean="0"/>
              <a:pPr/>
              <a:t>11/03/2018</a:t>
            </a:fld>
            <a:endParaRPr lang="pt-BR" altLang="pt-BR"/>
          </a:p>
        </p:txBody>
      </p:sp>
      <p:sp>
        <p:nvSpPr>
          <p:cNvPr id="5" name="Footer Placeholder 4"/>
          <p:cNvSpPr>
            <a:spLocks noGrp="1"/>
          </p:cNvSpPr>
          <p:nvPr>
            <p:ph type="ftr" sz="quarter" idx="11"/>
          </p:nvPr>
        </p:nvSpPr>
        <p:spPr/>
        <p:txBody>
          <a:bodyPr/>
          <a:lstStyle/>
          <a:p>
            <a:endParaRPr lang="pt-BR" altLang="pt-BR"/>
          </a:p>
        </p:txBody>
      </p:sp>
      <p:sp>
        <p:nvSpPr>
          <p:cNvPr id="6" name="Slide Number Placeholder 5"/>
          <p:cNvSpPr>
            <a:spLocks noGrp="1"/>
          </p:cNvSpPr>
          <p:nvPr>
            <p:ph type="sldNum" sz="quarter" idx="12"/>
          </p:nvPr>
        </p:nvSpPr>
        <p:spPr/>
        <p:txBody>
          <a:bodyPr/>
          <a:lstStyle/>
          <a:p>
            <a:fld id="{ED842628-3D88-7642-93C3-4132002A7712}" type="slidenum">
              <a:rPr lang="pt-BR" altLang="pt-BR" smtClean="0"/>
              <a:pPr/>
              <a:t>‹nº›</a:t>
            </a:fld>
            <a:endParaRPr lang="pt-BR" alt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3" name="Title 12"/>
          <p:cNvSpPr>
            <a:spLocks noGrp="1"/>
          </p:cNvSpPr>
          <p:nvPr>
            <p:ph type="title"/>
          </p:nvPr>
        </p:nvSpPr>
        <p:spPr/>
        <p:txBody>
          <a:bodyPr/>
          <a:lstStyle/>
          <a:p>
            <a:r>
              <a:rPr lang="pt-BR" smtClean="0"/>
              <a:t>Clique para editar o título mestre</a:t>
            </a:r>
            <a:endParaRPr lang="en-US"/>
          </a:p>
        </p:txBody>
      </p:sp>
      <p:sp>
        <p:nvSpPr>
          <p:cNvPr id="14" name="Date Placeholder 13"/>
          <p:cNvSpPr>
            <a:spLocks noGrp="1"/>
          </p:cNvSpPr>
          <p:nvPr>
            <p:ph type="dt" sz="half" idx="10"/>
          </p:nvPr>
        </p:nvSpPr>
        <p:spPr/>
        <p:txBody>
          <a:bodyPr/>
          <a:lstStyle/>
          <a:p>
            <a:fld id="{B720BBC2-1273-8A4E-A4B4-72B485FE4545}" type="datetime1">
              <a:rPr lang="pt-BR" altLang="pt-BR" smtClean="0"/>
              <a:pPr/>
              <a:t>11/03/2018</a:t>
            </a:fld>
            <a:endParaRPr lang="pt-BR" altLang="pt-BR"/>
          </a:p>
        </p:txBody>
      </p:sp>
      <p:sp>
        <p:nvSpPr>
          <p:cNvPr id="15" name="Slide Number Placeholder 14"/>
          <p:cNvSpPr>
            <a:spLocks noGrp="1"/>
          </p:cNvSpPr>
          <p:nvPr>
            <p:ph type="sldNum" sz="quarter" idx="11"/>
          </p:nvPr>
        </p:nvSpPr>
        <p:spPr/>
        <p:txBody>
          <a:bodyPr/>
          <a:lstStyle/>
          <a:p>
            <a:fld id="{D7EB2072-5A89-0B43-B8E7-7007D1A6547A}" type="slidenum">
              <a:rPr lang="pt-BR" altLang="pt-BR" smtClean="0"/>
              <a:pPr/>
              <a:t>‹nº›</a:t>
            </a:fld>
            <a:endParaRPr lang="pt-BR" altLang="pt-BR"/>
          </a:p>
        </p:txBody>
      </p:sp>
      <p:sp>
        <p:nvSpPr>
          <p:cNvPr id="16" name="Footer Placeholder 15"/>
          <p:cNvSpPr>
            <a:spLocks noGrp="1"/>
          </p:cNvSpPr>
          <p:nvPr>
            <p:ph type="ftr" sz="quarter" idx="12"/>
          </p:nvPr>
        </p:nvSpPr>
        <p:spPr/>
        <p:txBody>
          <a:bodyPr/>
          <a:lstStyle/>
          <a:p>
            <a:endParaRPr lang="pt-BR"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12" name="Date Placeholder 11"/>
          <p:cNvSpPr>
            <a:spLocks noGrp="1"/>
          </p:cNvSpPr>
          <p:nvPr>
            <p:ph type="dt" sz="half" idx="10"/>
          </p:nvPr>
        </p:nvSpPr>
        <p:spPr/>
        <p:txBody>
          <a:bodyPr/>
          <a:lstStyle/>
          <a:p>
            <a:fld id="{21E85096-FEE6-A343-A784-71425B0D3AED}" type="datetime1">
              <a:rPr lang="pt-BR" altLang="pt-BR" smtClean="0"/>
              <a:pPr/>
              <a:t>11/03/2018</a:t>
            </a:fld>
            <a:endParaRPr lang="pt-BR" altLang="pt-BR"/>
          </a:p>
        </p:txBody>
      </p:sp>
      <p:sp>
        <p:nvSpPr>
          <p:cNvPr id="13" name="Slide Number Placeholder 12"/>
          <p:cNvSpPr>
            <a:spLocks noGrp="1"/>
          </p:cNvSpPr>
          <p:nvPr>
            <p:ph type="sldNum" sz="quarter" idx="11"/>
          </p:nvPr>
        </p:nvSpPr>
        <p:spPr/>
        <p:txBody>
          <a:bodyPr/>
          <a:lstStyle/>
          <a:p>
            <a:fld id="{A7668630-5ACB-7347-92B1-CF6CF4294D17}" type="slidenum">
              <a:rPr lang="pt-BR" altLang="pt-BR" smtClean="0"/>
              <a:pPr/>
              <a:t>‹nº›</a:t>
            </a:fld>
            <a:endParaRPr lang="pt-BR" altLang="pt-BR"/>
          </a:p>
        </p:txBody>
      </p:sp>
      <p:sp>
        <p:nvSpPr>
          <p:cNvPr id="14" name="Footer Placeholder 13"/>
          <p:cNvSpPr>
            <a:spLocks noGrp="1"/>
          </p:cNvSpPr>
          <p:nvPr>
            <p:ph type="ftr" sz="quarter" idx="12"/>
          </p:nvPr>
        </p:nvSpPr>
        <p:spPr/>
        <p:txBody>
          <a:bodyPr/>
          <a:lstStyle/>
          <a:p>
            <a:endParaRPr lang="pt-BR" altLang="pt-B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pt-BR" smtClean="0"/>
              <a:t>Clique para editar o título mestre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4C230F27-629F-0F42-B4DD-9158A5F04A9B}" type="datetime1">
              <a:rPr lang="pt-BR" altLang="pt-BR" smtClean="0"/>
              <a:pPr/>
              <a:t>11/03/2018</a:t>
            </a:fld>
            <a:endParaRPr lang="pt-BR" altLang="pt-BR"/>
          </a:p>
        </p:txBody>
      </p:sp>
      <p:sp>
        <p:nvSpPr>
          <p:cNvPr id="9" name="Slide Number Placeholder 8"/>
          <p:cNvSpPr>
            <a:spLocks noGrp="1"/>
          </p:cNvSpPr>
          <p:nvPr>
            <p:ph type="sldNum" sz="quarter" idx="11"/>
          </p:nvPr>
        </p:nvSpPr>
        <p:spPr/>
        <p:txBody>
          <a:bodyPr/>
          <a:lstStyle/>
          <a:p>
            <a:fld id="{B5A20290-FAC3-C944-966F-84B49CE99219}" type="slidenum">
              <a:rPr lang="pt-BR" altLang="pt-BR" smtClean="0"/>
              <a:pPr/>
              <a:t>‹nº›</a:t>
            </a:fld>
            <a:endParaRPr lang="pt-BR" altLang="pt-BR"/>
          </a:p>
        </p:txBody>
      </p:sp>
      <p:sp>
        <p:nvSpPr>
          <p:cNvPr id="10" name="Footer Placeholder 9"/>
          <p:cNvSpPr>
            <a:spLocks noGrp="1"/>
          </p:cNvSpPr>
          <p:nvPr>
            <p:ph type="ftr" sz="quarter" idx="12"/>
          </p:nvPr>
        </p:nvSpPr>
        <p:spPr/>
        <p:txBody>
          <a:bodyPr/>
          <a:lstStyle/>
          <a:p>
            <a:endParaRPr lang="pt-BR" altLang="pt-BR"/>
          </a:p>
        </p:txBody>
      </p:sp>
      <p:sp>
        <p:nvSpPr>
          <p:cNvPr id="11" name="Title 10"/>
          <p:cNvSpPr>
            <a:spLocks noGrp="1"/>
          </p:cNvSpPr>
          <p:nvPr>
            <p:ph type="title"/>
          </p:nvPr>
        </p:nvSpPr>
        <p:spPr/>
        <p:txBody>
          <a:bodyPr/>
          <a:lstStyle/>
          <a:p>
            <a:r>
              <a:rPr lang="pt-BR" smtClean="0"/>
              <a:t>Clique para editar o título mestre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pt-BR" smtClean="0"/>
              <a:t>Clique para editar o título mestre</a:t>
            </a:r>
            <a:endParaRPr lang="en-US" dirty="0"/>
          </a:p>
        </p:txBody>
      </p:sp>
      <p:sp>
        <p:nvSpPr>
          <p:cNvPr id="14" name="Date Placeholder 13"/>
          <p:cNvSpPr>
            <a:spLocks noGrp="1"/>
          </p:cNvSpPr>
          <p:nvPr>
            <p:ph type="dt" sz="half" idx="10"/>
          </p:nvPr>
        </p:nvSpPr>
        <p:spPr/>
        <p:txBody>
          <a:bodyPr/>
          <a:lstStyle/>
          <a:p>
            <a:fld id="{B0D5EAB3-805D-9540-BA74-A164C77B8B1E}" type="datetime1">
              <a:rPr lang="pt-BR" altLang="pt-BR" smtClean="0"/>
              <a:pPr/>
              <a:t>11/03/2018</a:t>
            </a:fld>
            <a:endParaRPr lang="pt-BR" altLang="pt-BR"/>
          </a:p>
        </p:txBody>
      </p:sp>
      <p:sp>
        <p:nvSpPr>
          <p:cNvPr id="15" name="Slide Number Placeholder 14"/>
          <p:cNvSpPr>
            <a:spLocks noGrp="1"/>
          </p:cNvSpPr>
          <p:nvPr>
            <p:ph type="sldNum" sz="quarter" idx="11"/>
          </p:nvPr>
        </p:nvSpPr>
        <p:spPr/>
        <p:txBody>
          <a:bodyPr/>
          <a:lstStyle/>
          <a:p>
            <a:fld id="{2261C780-EE88-0B4D-A523-05665AD903A8}" type="slidenum">
              <a:rPr lang="pt-BR" altLang="pt-BR" smtClean="0"/>
              <a:pPr/>
              <a:t>‹nº›</a:t>
            </a:fld>
            <a:endParaRPr lang="pt-BR" altLang="pt-BR"/>
          </a:p>
        </p:txBody>
      </p:sp>
      <p:sp>
        <p:nvSpPr>
          <p:cNvPr id="16" name="Footer Placeholder 15"/>
          <p:cNvSpPr>
            <a:spLocks noGrp="1"/>
          </p:cNvSpPr>
          <p:nvPr>
            <p:ph type="ftr" sz="quarter" idx="12"/>
          </p:nvPr>
        </p:nvSpPr>
        <p:spPr/>
        <p:txBody>
          <a:bodyPr/>
          <a:lstStyle/>
          <a:p>
            <a:endParaRPr lang="pt-BR"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a:p>
        </p:txBody>
      </p:sp>
      <p:sp>
        <p:nvSpPr>
          <p:cNvPr id="7" name="Date Placeholder 6"/>
          <p:cNvSpPr>
            <a:spLocks noGrp="1"/>
          </p:cNvSpPr>
          <p:nvPr>
            <p:ph type="dt" sz="half" idx="10"/>
          </p:nvPr>
        </p:nvSpPr>
        <p:spPr/>
        <p:txBody>
          <a:bodyPr/>
          <a:lstStyle/>
          <a:p>
            <a:fld id="{01DB38FD-A27B-8845-9D12-43A65972C3DD}" type="datetime1">
              <a:rPr lang="pt-BR" altLang="pt-BR" smtClean="0"/>
              <a:pPr/>
              <a:t>11/03/2018</a:t>
            </a:fld>
            <a:endParaRPr lang="pt-BR" altLang="pt-BR"/>
          </a:p>
        </p:txBody>
      </p:sp>
      <p:sp>
        <p:nvSpPr>
          <p:cNvPr id="8" name="Slide Number Placeholder 7"/>
          <p:cNvSpPr>
            <a:spLocks noGrp="1"/>
          </p:cNvSpPr>
          <p:nvPr>
            <p:ph type="sldNum" sz="quarter" idx="11"/>
          </p:nvPr>
        </p:nvSpPr>
        <p:spPr/>
        <p:txBody>
          <a:bodyPr/>
          <a:lstStyle/>
          <a:p>
            <a:fld id="{C1AB902E-F19E-854E-BA34-06CDA2D44F93}" type="slidenum">
              <a:rPr lang="pt-BR" altLang="pt-BR" smtClean="0"/>
              <a:pPr/>
              <a:t>‹nº›</a:t>
            </a:fld>
            <a:endParaRPr lang="pt-BR" altLang="pt-BR"/>
          </a:p>
        </p:txBody>
      </p:sp>
      <p:sp>
        <p:nvSpPr>
          <p:cNvPr id="9" name="Footer Placeholder 8"/>
          <p:cNvSpPr>
            <a:spLocks noGrp="1"/>
          </p:cNvSpPr>
          <p:nvPr>
            <p:ph type="ftr" sz="quarter" idx="12"/>
          </p:nvPr>
        </p:nvSpPr>
        <p:spPr/>
        <p:txBody>
          <a:bodyPr/>
          <a:lstStyle/>
          <a:p>
            <a:endParaRPr lang="pt-BR"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9688C-AD76-634A-A059-DAF0BCC2D621}" type="datetime1">
              <a:rPr lang="pt-BR" altLang="pt-BR" smtClean="0"/>
              <a:pPr/>
              <a:t>11/03/2018</a:t>
            </a:fld>
            <a:endParaRPr lang="pt-BR" altLang="pt-BR"/>
          </a:p>
        </p:txBody>
      </p:sp>
      <p:sp>
        <p:nvSpPr>
          <p:cNvPr id="6" name="Slide Number Placeholder 5"/>
          <p:cNvSpPr>
            <a:spLocks noGrp="1"/>
          </p:cNvSpPr>
          <p:nvPr>
            <p:ph type="sldNum" sz="quarter" idx="11"/>
          </p:nvPr>
        </p:nvSpPr>
        <p:spPr/>
        <p:txBody>
          <a:bodyPr/>
          <a:lstStyle/>
          <a:p>
            <a:fld id="{FD9F5BCF-3E14-AE41-80C2-F9FA1612C0A9}" type="slidenum">
              <a:rPr lang="pt-BR" altLang="pt-BR" smtClean="0"/>
              <a:pPr/>
              <a:t>‹nº›</a:t>
            </a:fld>
            <a:endParaRPr lang="pt-BR" altLang="pt-BR"/>
          </a:p>
        </p:txBody>
      </p:sp>
      <p:sp>
        <p:nvSpPr>
          <p:cNvPr id="7" name="Footer Placeholder 6"/>
          <p:cNvSpPr>
            <a:spLocks noGrp="1"/>
          </p:cNvSpPr>
          <p:nvPr>
            <p:ph type="ftr" sz="quarter" idx="12"/>
          </p:nvPr>
        </p:nvSpPr>
        <p:spPr/>
        <p:txBody>
          <a:bodyPr/>
          <a:lstStyle/>
          <a:p>
            <a:endParaRPr lang="pt-BR" alt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5" name="Date Placeholder 14"/>
          <p:cNvSpPr>
            <a:spLocks noGrp="1"/>
          </p:cNvSpPr>
          <p:nvPr>
            <p:ph type="dt" sz="half" idx="10"/>
          </p:nvPr>
        </p:nvSpPr>
        <p:spPr/>
        <p:txBody>
          <a:bodyPr/>
          <a:lstStyle/>
          <a:p>
            <a:fld id="{83030189-BA0A-2C40-9FAC-0DB95036CCEF}" type="datetime1">
              <a:rPr lang="pt-BR" altLang="pt-BR" smtClean="0"/>
              <a:pPr/>
              <a:t>11/03/2018</a:t>
            </a:fld>
            <a:endParaRPr lang="pt-BR" altLang="pt-BR"/>
          </a:p>
        </p:txBody>
      </p:sp>
      <p:sp>
        <p:nvSpPr>
          <p:cNvPr id="16" name="Slide Number Placeholder 15"/>
          <p:cNvSpPr>
            <a:spLocks noGrp="1"/>
          </p:cNvSpPr>
          <p:nvPr>
            <p:ph type="sldNum" sz="quarter" idx="11"/>
          </p:nvPr>
        </p:nvSpPr>
        <p:spPr/>
        <p:txBody>
          <a:bodyPr/>
          <a:lstStyle/>
          <a:p>
            <a:fld id="{4F7ACE4E-1010-A64C-BCB1-33DB69BEC73A}" type="slidenum">
              <a:rPr lang="pt-BR" altLang="pt-BR" smtClean="0"/>
              <a:pPr/>
              <a:t>‹nº›</a:t>
            </a:fld>
            <a:endParaRPr lang="pt-BR" altLang="pt-BR"/>
          </a:p>
        </p:txBody>
      </p:sp>
      <p:sp>
        <p:nvSpPr>
          <p:cNvPr id="17" name="Footer Placeholder 16"/>
          <p:cNvSpPr>
            <a:spLocks noGrp="1"/>
          </p:cNvSpPr>
          <p:nvPr>
            <p:ph type="ftr" sz="quarter" idx="12"/>
          </p:nvPr>
        </p:nvSpPr>
        <p:spPr/>
        <p:txBody>
          <a:bodyPr/>
          <a:lstStyle/>
          <a:p>
            <a:endParaRPr lang="pt-BR" altLang="pt-BR"/>
          </a:p>
        </p:txBody>
      </p:sp>
      <p:sp>
        <p:nvSpPr>
          <p:cNvPr id="18" name="Title 17"/>
          <p:cNvSpPr>
            <a:spLocks noGrp="1"/>
          </p:cNvSpPr>
          <p:nvPr>
            <p:ph type="title"/>
          </p:nvPr>
        </p:nvSpPr>
        <p:spPr/>
        <p:txBody>
          <a:bodyPr/>
          <a:lstStyle/>
          <a:p>
            <a:r>
              <a:rPr lang="pt-BR" smtClean="0"/>
              <a:t>Clique para editar o título mestre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pt-BR" smtClean="0"/>
              <a:t>Clique para editar o título mestre</a:t>
            </a:r>
            <a:endParaRPr lang="en-US"/>
          </a:p>
        </p:txBody>
      </p:sp>
      <p:sp>
        <p:nvSpPr>
          <p:cNvPr id="13" name="Date Placeholder 12"/>
          <p:cNvSpPr>
            <a:spLocks noGrp="1"/>
          </p:cNvSpPr>
          <p:nvPr>
            <p:ph type="dt" sz="half" idx="10"/>
          </p:nvPr>
        </p:nvSpPr>
        <p:spPr/>
        <p:txBody>
          <a:bodyPr/>
          <a:lstStyle/>
          <a:p>
            <a:fld id="{65FF0193-C5B8-844C-AACD-D58ED24FB1ED}" type="datetime1">
              <a:rPr lang="pt-BR" altLang="pt-BR" smtClean="0"/>
              <a:pPr/>
              <a:t>11/03/2018</a:t>
            </a:fld>
            <a:endParaRPr lang="pt-BR" altLang="pt-BR"/>
          </a:p>
        </p:txBody>
      </p:sp>
      <p:sp>
        <p:nvSpPr>
          <p:cNvPr id="14" name="Slide Number Placeholder 13"/>
          <p:cNvSpPr>
            <a:spLocks noGrp="1"/>
          </p:cNvSpPr>
          <p:nvPr>
            <p:ph type="sldNum" sz="quarter" idx="11"/>
          </p:nvPr>
        </p:nvSpPr>
        <p:spPr/>
        <p:txBody>
          <a:bodyPr/>
          <a:lstStyle/>
          <a:p>
            <a:fld id="{C785ABE9-4FF4-2F4A-8800-943B47742FAA}" type="slidenum">
              <a:rPr lang="pt-BR" altLang="pt-BR" smtClean="0"/>
              <a:pPr/>
              <a:t>‹nº›</a:t>
            </a:fld>
            <a:endParaRPr lang="pt-BR" altLang="pt-BR"/>
          </a:p>
        </p:txBody>
      </p:sp>
      <p:sp>
        <p:nvSpPr>
          <p:cNvPr id="15" name="Footer Placeholder 14"/>
          <p:cNvSpPr>
            <a:spLocks noGrp="1"/>
          </p:cNvSpPr>
          <p:nvPr>
            <p:ph type="ftr" sz="quarter" idx="12"/>
          </p:nvPr>
        </p:nvSpPr>
        <p:spPr/>
        <p:txBody>
          <a:bodyPr/>
          <a:lstStyle/>
          <a:p>
            <a:endParaRPr lang="pt-BR"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2269FE36-7321-3544-9AB6-D9C11040E4D9}" type="datetime1">
              <a:rPr lang="pt-BR" altLang="pt-BR" smtClean="0"/>
              <a:pPr/>
              <a:t>11/03/2018</a:t>
            </a:fld>
            <a:endParaRPr lang="pt-BR" altLang="pt-B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pt-BR" altLang="pt-B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ADA2F22-6815-A947-8CA0-C4AEBD3C9657}" type="slidenum">
              <a:rPr lang="pt-BR" altLang="pt-BR" smtClean="0"/>
              <a:pPr/>
              <a:t>‹nº›</a:t>
            </a:fld>
            <a:endParaRPr lang="pt-BR" altLang="pt-BR"/>
          </a:p>
        </p:txBody>
      </p:sp>
    </p:spTree>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t.wikipedia.org/wiki/Ficheiro:Albert_Einstein_Head.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1628800"/>
            <a:ext cx="7344816" cy="1440160"/>
          </a:xfrm>
          <a:ln>
            <a:miter lim="800000"/>
            <a:headEnd/>
            <a:tailEnd/>
          </a:ln>
        </p:spPr>
        <p:txBody>
          <a:bodyPr>
            <a:noAutofit/>
          </a:bodyPr>
          <a:lstStyle/>
          <a:p>
            <a:pPr eaLnBrk="1" fontAlgn="auto" hangingPunct="1">
              <a:spcAft>
                <a:spcPts val="0"/>
              </a:spcAft>
              <a:defRPr/>
            </a:pPr>
            <a:r>
              <a:rPr lang="pt-BR" sz="4400" dirty="0" smtClean="0"/>
              <a:t>Os Antecedentes Conceituais</a:t>
            </a:r>
            <a:r>
              <a:rPr lang="pt-BR" sz="4400" dirty="0" smtClean="0"/>
              <a:t> </a:t>
            </a:r>
            <a:r>
              <a:rPr lang="pt-BR" sz="4400" dirty="0" smtClean="0"/>
              <a:t>da Relatividade</a:t>
            </a:r>
            <a:endParaRPr lang="pt-BR" sz="4400" dirty="0"/>
          </a:p>
        </p:txBody>
      </p:sp>
      <p:sp>
        <p:nvSpPr>
          <p:cNvPr id="7171" name="Subtítulo 2"/>
          <p:cNvSpPr>
            <a:spLocks noGrp="1"/>
          </p:cNvSpPr>
          <p:nvPr>
            <p:ph type="subTitle" idx="1"/>
          </p:nvPr>
        </p:nvSpPr>
        <p:spPr>
          <a:xfrm>
            <a:off x="2020143" y="3284984"/>
            <a:ext cx="5864225" cy="864096"/>
          </a:xfrm>
        </p:spPr>
        <p:txBody>
          <a:bodyPr>
            <a:normAutofit/>
          </a:bodyPr>
          <a:lstStyle/>
          <a:p>
            <a:pPr eaLnBrk="1" hangingPunct="1"/>
            <a:r>
              <a:rPr lang="pt-BR" altLang="pt-BR" sz="2800" dirty="0" smtClean="0"/>
              <a:t>Relatividade - Prof</a:t>
            </a:r>
            <a:r>
              <a:rPr lang="pt-BR" altLang="pt-BR" sz="2800" dirty="0" smtClean="0"/>
              <a:t>. Ivã </a:t>
            </a:r>
            <a:r>
              <a:rPr lang="pt-BR" altLang="pt-BR" sz="2800" dirty="0" smtClean="0"/>
              <a:t>Gurgel</a:t>
            </a:r>
            <a:endParaRPr lang="pt-BR" altLang="pt-BR" sz="28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836712"/>
            <a:ext cx="3322712" cy="3993307"/>
          </a:xfrm>
        </p:spPr>
        <p:txBody>
          <a:bodyPr>
            <a:normAutofit/>
          </a:bodyPr>
          <a:lstStyle/>
          <a:p>
            <a:pPr algn="ctr"/>
            <a:r>
              <a:rPr lang="pt-BR" sz="2800" dirty="0" smtClean="0"/>
              <a:t>Newton</a:t>
            </a:r>
          </a:p>
          <a:p>
            <a:pPr algn="ctr"/>
            <a:endParaRPr lang="pt-BR" sz="2800" dirty="0" smtClean="0"/>
          </a:p>
          <a:p>
            <a:pPr marL="18288" indent="0" algn="ctr">
              <a:buNone/>
            </a:pPr>
            <a:r>
              <a:rPr lang="pt-BR" sz="2800" dirty="0" smtClean="0"/>
              <a:t>X</a:t>
            </a:r>
          </a:p>
          <a:p>
            <a:pPr algn="ctr"/>
            <a:endParaRPr lang="pt-BR" sz="2800" dirty="0" smtClean="0"/>
          </a:p>
          <a:p>
            <a:pPr algn="ctr"/>
            <a:r>
              <a:rPr lang="pt-BR" sz="2800" dirty="0" err="1" smtClean="0"/>
              <a:t>Huygens</a:t>
            </a:r>
            <a:endParaRPr lang="pt-BR" sz="2800" dirty="0"/>
          </a:p>
        </p:txBody>
      </p:sp>
      <p:sp>
        <p:nvSpPr>
          <p:cNvPr id="2" name="Título 1"/>
          <p:cNvSpPr>
            <a:spLocks noGrp="1"/>
          </p:cNvSpPr>
          <p:nvPr>
            <p:ph type="title"/>
          </p:nvPr>
        </p:nvSpPr>
        <p:spPr/>
        <p:txBody>
          <a:bodyPr/>
          <a:lstStyle/>
          <a:p>
            <a:r>
              <a:rPr lang="pt-BR" dirty="0" smtClean="0"/>
              <a:t>Breve História da Luz</a:t>
            </a:r>
            <a:endParaRPr lang="pt-BR" dirty="0"/>
          </a:p>
        </p:txBody>
      </p:sp>
      <p:sp>
        <p:nvSpPr>
          <p:cNvPr id="19458" name="AutoShape 2" descr="data:image/jpeg;base64,/9j/4AAQSkZJRgABAQAAAQABAAD/2wCEAAkGBxQTEhUUExQWFhUXFxoYGBgYGRwYHRggHRcYGhgXHBcYHCggGB0lHx0aJDEhJSkrLi4uGB8zODMsNygtLisBCgoKDg0OGxAQGiwkHyQsLCwsLCwsLCwsLCwsLCwsLCwsLCwsLCwsLCwsLCwsLCwsLCwsLCwsLCwsLCwsLCwsLP/AABEIAQcAvwMBIgACEQEDEQH/xAAbAAACAwEBAQAAAAAAAAAAAAADBAIFBgEAB//EADkQAAECAwUHAwQCAQQBBQAAAAECEQADIQQxQVHwBRJhcYGRsSKhwQbR4fETMkIUI1JyggczYqKy/8QAGQEAAwEBAQAAAAAAAAAAAAAAAQIDBAAF/8QAJREAAgICAgICAgMBAAAAAAAAAAECEQMhEjETQSJRBGEycYEj/9oADAMBAAIRAxEAPwD5nNl+rqb/AB+I7Lz6aaITZvqNP8m17R1cxqD9wobRxY5t+a+I4hNa9davjqaPgY8VctXxxwRSQxJPTrAwoYa6RwNlEpaQ/COOCMDnTP8AER3Aa1jzE9jfHkjXaOGT0cQGOsj+Y7S7HjxiHPWGuUFlSFKuF3Dlw5xzdIK2QlyQaBock7MmEuEnoOGcObL2asVYlTgAFPLO/D3jRyjNSd7dAatat/yrm4rEJZaei8Mf2jJS9nrxpTl1j1osBGL6NI01vmGYBvUIDb3wzsBf3immACiVYco6GRvs5wSKVUnN/wBx24YfOMO2q77QmlLYeMosnYpwJiKxofmDmUWdsccY8pPCt2hDWK1YNByupzw/ESC65i6BGXWoujxBq9+vmGo5LRLecH2MGCud2viIya4cPtHt3K+FYtElpPSItUP7/qJKrrtEQt8IAK2V00+o/wDY+Ykled+mjs2XvKNRQnz7RwSmw49GMEmTQCDwuviRFdfEQmpIu7vwz944HprBgXwjjgifPGPBZGLRPdxyFRrjBCil+s4ATkpRN51fHlVLQexWcqLDXSNtsL6blgBcx1Vuvfi2URyZVDstjxuRS/TP00qcoKIdIIw5/aPocvYUuWhwEgtiKcKaMHse0pcv0JSEgXcb+kEVa0zL94l2FOUefkyzmzZGKjpFJOFCQ3/iCPmj94z9pn1LuwDMAzB8HoK+I2lvkskk3m4FqcTlzNYxtts6d70neqScukNjaZ0hS0KUEhQUDvP6SCSkYOpgH5RUW2aSCSA4vDRdmc3pPqDBgatfcTd0hS22QTKi88OkaISrsjKLorNmyyp2VQ34trPgBFxM2RkRnUcbgYHZJAkq3FAFQvDZ4UMXB2nvboUkAXOGfrnDOTu0clSM7adnsL8HvxesVs2Q1G17XRqZ6ApSiQA4GD8HEU9ssR78YpGYJRsp1hq5wITM9XUhufZvSXhb/TX3RdNEmmdTHUvrhHRSmUSK38RwUqJLuZtYxEjr+okgnzrtEkkO+jAA0mIzkeo/9vmvxE/4nHNojPVVXMwVKnpnBM9kDJIHZvBvgi2GWsI6Rd2/MRIrrOAMTYa1ziKyTSkEQnOIay4wo2zQfS9mBLkO1BxJLNrjG5nJ/ilgUKyaNjQZXARj/pacmXfkq/26xbztoBZdyP8AEefj2jBltyNmNpIZC/UQHJOOXAZRBNpSC6VHfANFUamMVlq2gBRF96lfvV8JbJBmzAxdqfqO46tj3uiw2naZ0y8gh7g7c2iFhQoj1IZJyLP38xrLHshIAK68+nGDLsJVwFRQYcson5ktFfFvsrlbGkqlEy07qkgF1EknqD7NGMtoUipBA4uPPeN2sKkqoyjRqDryMZzb04rT6kevAtc7+YbFPYuTG6KMbW39wBIFTcKENe15VQu8OWZQUOOQvPThCll2UXdyCACPf3jtvsq0VS4LOQCz0rF/i3SIqEkrothOQakMQwOB5t55QG22dvVhwwdmPL7xnJduIVV3+ftFyNsoUADiGpiCKCDwkmLyT7EVKpRiGN9IRnSONdXtFpKKQ284rfeMYHb7K1R0isZUK1eyoCQRf16x5Kb+Y+TESPMMSy/e6LCdg2+YiMvaDrSHpziEtI5decE5IrrQRvHmfvEkKqDA5yt5R5n2NYkVZ49sC2s44zob3r4iVQBJFRmPEEYE8G58tc4AThmVpc3nCCg4cYEgZ11rtF3s/Zib1jA+kM92OX4hJSopCLkzmy3UQAWJJ81h+1TGoLj9o0Oy9mId0oSihF4JYu594DtvZu6ApvSGFP8AHmcz8RleROVGlQpGSQS9SeTc40X0bZmWSeBHcRn5pKVUF+jGt+jVUrgPs0DPKoFMMVyPoNhuFIsZaQ1AIqbNPAAchI4mGUbTlG6Yl+YjyzTNMNPsiCP6xk9t7JdgBdwbRjUptqSHCklsi8LT7Ug4jVY6MmmNC/ZnLFsYthdrpFdtaw3jIa6xrJtpSA7it3GM/tCaku15ikJu7KtWqPlm1kFClG4gwhMtYIpQ+eMaP6tsu6lSjeQGjHIUxj2sT5RTPFzxcZ0X+x9pKbcUHD0cVe4c40u0EAFSKFga3VavYxkdkTgJiSEur8iuso01utIBIo5Dls694Sa+Q0H8dlTNlil2jfC+83Uw6apHXzCipZcZawwisWBnH8R5v1owdKAL46RBsBSWlnVzU/uG1lHVDF9NEbQv1EcT0vzjqCcRjr2hjOgqEueDds9cIIEUy1rvEUKHsIODUZVhWE7YpbrCTnzjWyUMPSHJPxX5in+nNn781JNA+hH0OVsRO67boo2Jrx08ZM2RKVGzDDVozSrQpNQ4e+t9MY6rbSyGWSQGYA3ea3Vvi3t2xnUwDPQfLnu/GKybseji5RYE0oBQ9YmnFleLKq17RQpRCUBJD0Bfm5api6+l0kS1KAJIb7xR27Z8uUTe93DP9xqfohaXUK5+ddIGauGh8N8tlFti0qWs/wAqlBsKgJ40qTyjPbStKpIB9TKJAe8teW3nHWPtO1NhJWneSkbwfAEF7wRjHzzbezAui5RcGjHpTH9QuHNF0mis8bmvgzLWO1qSN9JUOIJBywjd7HRPnSDPXckFIFz8eN8Q+lvpffVvqRuywlmv6Rt5MhKZa5aQwJ80+In+Rmi3SQcUHD2fJ7b9TTAQE0IpiefeAp+oZxDnDEgNAbbYx/qJqXYb6mPW6FNsbJKlJUjdbdD1bE1r+qRthDHpUZ8ksibZ7bW2FzkELZsGwzjOWcPrCjw7bEkAgl2hWyJJU2vzGmMVFUjDkk3LZd7HlBKgb6Pnzh+3pO+7OCDXWMesdlMtLgBQdq8sPGV0HWoqS1/QUrUa4RK92UXVCoI3Wa54FusNcY6sNw9uEDWrIfPiHRxNJujpDQNChSJbwuggKacllHmY5TDVNe8TtKy6g1HJ81viEtN1NYVhzMFRdrtDspAo8Bly6RILqMIWQyNf9PTAgAhqAs/a7V0aWVtc3b3qJvd2zY5tjlGA2ZagSE1oB+fmLlM4pJcXOYxZIJs145GqXawshIuqFNlSmsH4x3aG2EhKgBwAFGurS672EZWz2okAccuba4wtPnuFnCJrHvZbkV/1HtUqUTQbzHk2EWf0TtEiZXExj9ozXIAudoufpY3cD9o05Ma8dE8U/wDofbrFbgUisEUXL0aMxsqYQ1bjFyu3pGr48ZqnR6rx09FimZuitAaAQIJcK5fLiKO2bRRKO9aVhBUn0g3M5BHO58ni1sNulrQVIWFAi8F47jWxGlH+z5EtZ/1CwcVF9dYs1bJSu4qFBAfqGyCTPWQpzvg34HDnD8u0+gHMP949GUnxTiCEYttSMd9S2ZMtO6kdbybr+LxSWH0rGBBHQvFp9R2vfOf4MKWKwqKf5CwTgDeel7cY3w/js8fM08mjUyFhSWSzAU+/M484F/GXLXK7aeIWSYw3UoYm85DH8Q5NICe7faI9MpSZTzTdV6MdCBzsA95iSUOrn9/32iUySWBGBenKKpk2ekLG4+uUTUQMjrOFbEKFJF3YiGlSxR8tXwWcuilWr1G68+f3Ek4HP7QCcup4E+fzBxdDkUMqPZrmjgLtRyS0eAeur40+wbAKEgEm4Y8vETnLihoxtgdjbEUVIKkm9zyIcReL2SpS1OCHUfg+PEOGWpJoK4nAN8xabKtW6S5djjhS+MU8j7NkIpGVtkgy1qTiFXdIpbRNASo9OpeNl9RDeJUlLuajMRk7bYwRvb43Q7i4uxYV6d4bHJPsGRfRj7WplHnGl+iw5J/+Q17e8Ze1qdRaL36Rte6pibz4/casquDI4ZVPZ9Sslz6pFzYrOlJ31kUufPCKKyTAUUxESt6Vz92UhRSDUq4CPGcdntybrRe7YkSrTL3FJCg7ilRr3j53tOyT7HMUiRvbqw+TNgDFxtHY1oSP/fWpIyoaZjGKWZNUN5H8w/8ALwzxbCq0na+geG4mYE1RXvLNSXMXiJ7S2MITpNSd5PMC/qYiuYSgDk/esbnUqMClwtFHtNY32OAB5kxrPpzYv8yklbuA9DcNeYxVpmPNfAEezCPoP0tbzukk7oUOw7c+sPmtR0ZYbnss9ubPA3QgMhIcl6qIHgDzFDMkYM5Ged7RfzdoJCXJ9ThKen7c9M4q0VBrlGeDaWyzVsoFKqlhcde494kVMKjFod2lYKb6GcOSLmzUIQnJcEUL4aMaFTRJpogCzdj0gi6s3W+sDTL3X41iQ6Q4qKFf9jzLnrBJAL5QNa6q/wCx1xgko1NdUyijMyG7OWUAbnHwbo3uyWA3he4A4YxjLLY/5QkPuktXi7CNzsixboAUqrCt4oaM2MZc7s04kWAAuge7VV+BbKHjLTu8W/cKWWSxLu5z5ECMdmlCttcpLXthUsXjD7aWT/V8sOr9usbmfM/j9YG8UuCl7w/58RlbbZgVFaXCXpvX1IIHJnbpF8NJ7Fy9GKKHeGtmBTum9J14iRDKfAmo4GLrYNj3VhwN1S2Cut1/LtGuUqRmhG5Gi+nttBadw0PGNFYLY2FRGN29sZUtW/L9vEKbN+o1JV6+DnDKvGMMsKmuUD0FleN8ZH07/Rmai81fXKKyd9MoqzHjUN0xhexfUSdy+OSfqAFZdQCeMZlHJF6NSywfZn9r7J/jqS4MZjalq3E7o5CND9R7ZCiSD6RUccow1rtJWpy/4j0sEZNJyPM/JnFN8TkuXvMBm5jU7JnBIpcxAjN2dTJODn8xe7Gl79CDu0drhX4is1a2Z8bd6LQuQLqCmXeG5fIs8RGy1oABLlBoR/kCPtDNlsxYgB8RVsfP2jParRpSd7B2ihYGlD7RVWhg5zGviLefZt3eCjW4VoLqtFbMklsbtPBg0K9iSlvhA8IlNlkEivLLtA+eu0XSJFBNV6lHHePmDWfF6Z9hAJiWJ/7Hyfv7QaS3tFjOXWyJwBZVzODxrGpstpTzuurfjSMJZrRusCKRpLFPAUDgWILuOMZssC0JejbbPtQLgh66pE7RPQn1OH8XuYpZJBLpL0u+Mn4wpapuBvN6fZ3F0ZHFNmlSolbbeVL9L8r6AOdcYqbZPO85BS4Jri9BrhB7Sjdq7KNCAxYEh6O7mnZoXs9kVMUkFVAAa3C8/PWKxSQjbb0U9us53Hx4cHeNB9IWYz0LDn/bCTkXJoRyaKnbKwB/GGwduD/mJ7BtU2WVfxqKSwwd2Ba8ZxSabxgh8Zn0b+MTpTKvFKYHA9b+sYnbn07UqFDyvqfzGtsFqUqWmaycEzGoxeh4X+4jm15ZKC2IjFjk8cuzdJLJDZ8vSFIUUhRBGAPxEzaFgVWe8Wu1dlsSovvfgYRmbTOclIq2vtHpRqWzz5riCtVoKsT1gaeOuMcmJvYFs87qx4ka7n5iiM7djMhLuOL+8bv6FQNxRbe3b0nFJLex8x8/lLr9j3i/2FtFclYKVNj3w4vR4nljcSuOVNM+l/yy1IDEXXFnoKU1dFcJgZ5dDW8NnVoFKnpmC4BRFQPgXx6WECqnYj03+M4wqNaNbdiSlmovOXb3iunzmyLg9InbZ7Hdw7a4QnNLh3zFI0xj7ItgZiicPfjAiAOWtdYILje0RPPD7RUVdFDaD6jQXt5ERC2PWkemK9RrV292bWcCTM43j4+8XMw4VP283/EObOt26dxVQfbIxWy5rHDj2vgu6GdwdV1zhJRsKZrrEtKRed00BS5w55tELbaN0elalcBS83ZxmJaiBebhjxbCC/6hrrxnEfEV8mi1lT1J9Ro/VtZw2rbZKWDhs8+AEZ9dvozDpf1MJKnnkPPWO8afYfJXQ9arbvTKC+garU+Y2myfp5Qk7x/soOxe4OGpjURk/pKxCdaEA3JBVzuCR3IPSPsUv0SyrFwhPNIIfoXiGefGoovgjyuTM5YbOEWacSTv7vYgKDNjUD2iEq2laADy8QLaFnWucZEt91KmvYUqVKOTvU4xO0yk2VKvUFzAHcf1RQPX/JXDlEqsupUZ/wCpbT/GCj/K4u1PSCx5OD15xiVm8d+cP260klSyS6jRy/GK9Cce1daEbscOKMGWXJkVKp7dsL482tZOI6irGPJTkDTLmW/UVJEJQ7xotnyEqUkILk38Gb2ihQKjiW9hGgs0lSKJWHZqB+F97Qk+imPsuZdnSne3Sd9NSrjiQMIsV7RO4BxP5EUxlbiWckkeotdTjjClptwKgAQa53Po94z8LZZyos9szwEqUGcJP41xipkrdKSecdnpK1VmUeoD53HlEgoXUF8ViqRNtt2eC48safjEHIx5x0Lyc8Ka/UMdZQTy6jzwxZ4AU1oBh+YZWgbyrqE/MBxux++DaeLEDgSb+X7gyUZt34RAKqx114x0zg2soAQyU3YfjjEFq3QA44j8xETteedInJkgnnWAziMmWVO+tNHFSgMcOENpS1IipH9sGS/x5MKE0H/pyB/MVFqAAd0nLKPptrngJkl6BKph5KJUB2Bj5V9I2r+NYJzVdwS9wzYRv7erdkAn/gJYpkhvn3jDnXzs2/j/AMCpsm0lkqKDuqmErWst6XJIAGq3RQfVlq/pJS7/ANlOQ9W3QWH9mcnmmDW+1iXLbq3/ACL0TyxPKM1bJpLrJdSquTi1TrMRbHD2Tyz1QlMVvKYVYtE92rGJ2OXjlr7RKcq7PX2eNBn/AGJvljBLNLevx2/UM2ezuddYNaFAUGA640EdZy/Yh2xwvfj8cTDcnai0MKUF7VYMwfNmhVNcG+9x7fERVz7R1AuhybtxRDAYY3doq1TCovi9wgq0jnp44qRwwwgpJHNtjFn2mU0V3xwi5sloCxh3+M+GjnVSLmYRxCik0LVHz+YHE62ardrXWm8wFRqKX/bPCE7Bb96hNWp0hxYywhR0ynmn1KFzE+YAlVW1wrBrQPUeZ8/rvCxDH2p0iqJHJsxz0hhEkM6nwuvd4EkORnTjDgQ14FMIIUgM1t0Nfj8RKSe4FfbLgYXmzIKhVOeumMKzhpJdXKsHWGlKUf8AIhPZiYWkY9vb9QW2KJ3ZeXsTXx8QjCXX0XYhMnS0kOA6zfg7dDQdY2X1nbAjcSWCUgk86v1+0Vv/AKdWcPOmf8QJYOX+Sj7exjOfV20zaJygP6P8UHZ/eMzXPL/RqT44r+ytmzlWiY5okdKO5fzCM6pozVA+/j2huesJQQlwo06ftoSFHJyjSkZnsOlmbXD5iMlW8oJSC5IYZm5oXXM1rH7xZbAH913qDAc1Cqvb3gt0rOSsNKkbgU94JT1F/O/pCILEvc7ZReWlIEtCTeQVXYkuT4HSKaXIZRL33Yt2v/ULF2NKNAVS96tWblwYdAIgixq/J9zFilfBte8cC63UAfX34wyBSK4WY8MtGPS0Y6zgiZjk8YPugVIrhxp9oIqQEyt5Qa52ya53PeF7XL3SxII/Bh9EhSrhugY/rVYFb0JSHDnMEXPdURyZzRXEfPh8TFrYrVvBiai6KualrzfEbOsguC2vz7wWhU6HrVermetTApSXJrhHZ5dR5n5+I5KDewjkcMypYGRNB7/do7NoknV8dAq/KB2sADg/irwQ2IpTVtXQylOuUARL10zicw9NUggQ/YQKEmgdReuv1AZRdRUaOSfxAv5fScBd7fuC2VbpUGuD96H494nQ/wCjYSNpfwbNASf9yetQp/8AYuMhT/y4GMxIABerDzTxCxtLpSME3dTU+IYUwAGsTrlxhIQ42NKfL/AW8SonWngVqpjDVnDAk5xXzVOqmuEOhR7Zssy5apwvHoS4BANCSH7OOPKH9nIAlJzKlKzf24CA7daWiVIDDcSCrmQd73c9oZlLAlpGSCeu63eniE7RRKmQmzN7dYj0oSPbXaFUhqOOtOfzHbMplnWZMLzFOesMg6JBTmlxv4QdUtkkUdR/Jidlstx7vwq/aJ2ogqbAD9t7QE9i1oDJkAYcB+u8TUGw59tdoiKUepL364QvMn0JJNQPx+uEMCxlc+6WkVerVxH3gW2SCi5nUCHcOACKcL4W2ad6ZzLPkKOeHPhEdqWh5ha5NE5DI828wEqYHK0V65b9IGEYapB3qTdffEEjg+tXw5IYmf3XzPk67x1RpdHJyfUrmT7mPK12aOOGwoNXL2ADR1YcDJ/z8GIBTADNh408OJTdrj8xw62IlFQMH+IFN/tdcrw7w3PvN1De3CE1rr2+IYDPTZXoxZwDjhBtnLSN58UG77droYsjKSQSwLP9+EKWqzGWcSlmB5wg7XslLZuXRoMGPj511hRC9X6/EOS1UByHv94AqRO1LG60Q2HICpyd6iU+tWAYVu4mnWE5y35Uh2xq3JS1Yr9PGjE/HbnAfQy7JTlfzz3N61Y88IPPnsspw+GaIbJTuhUzEEBPbGBtvOFUIYvwgL6CurJWc+pTZnzCzOrr8ROwKJKhq6OIlusP/wAq9w/SCuzntItZcz0cWbqKXd4VRaUByoGvc4Yw1OQESA/9llxwGvMUtqnOoA/qFSvZzbRZT0JYEHV2ufCKi2TXLYXxYzSAgYU+DWKk+pRBxv4DOHiCeiysKN2UqZn6U+xJuvv7iKsDeVzv8Q9bZrJQgE+n/wDRvNOQHSPWKUwKiMB1oa14xwr+gSkMAPzgO10KSicKHX5h+11Yi98WPmK9CYIrGifUquJwurEZp5fpoI3rLYqOHGAqS2tVggsZVUJ1whqTM9bHP4EJoJLa+YIuineOCmetCxU5mFVKd9ZxKcvji/mIBXHVIZHDuyZgNDdce0OpmBP+3MDpZ0nhh1Fe0VFlG6ojMRcTLNvpvqPw3SncROWiq2iqtMgJXfTCj89cYLv0uvFXwuiSEkK3VN7d21jEJiWNG/UcKLEY5v8ArXCGrQv0hIIpfzgchFY6qpvyZu3SOYL0Pp9MtCSMQo9qa58YhNINGux1xg1oHppgQPa5u2mhaVfnSmusLEdy9HNmCpfWvtEVA77C96eI7s5Xq14jspTTeAX8+PvBXbO9If25PBUEpNEAJHNq+/iKJVVF9XxYWupJzJitCr+9PEGK0CT2HtE24Pdo8onYZWJ5nNhdAShzFrZ7Kd0sATiCQG5vfwEc3QEJolgkk5w8qSVJcUDUemmEely0o/smg48Y5bLWqYwSCEjAYQHvoKK61oIua+6K5Kgzw9a0EGt/PF9doU3Gp4hkTfY4AN88z5MRtKWN9P1BHqp8FP767wK0qr1gg6ROztXpl+45aD6qayJ1jEbOa56MSnf20MqRxyF5l/COAvrWhBGcm/Qji8O8GwhFAdR+YtbJP7D8a6RU3kazeCWWYUqYnOuuECSspB0W+0JAJHGoPiFZlmIAN6S4cZ4iocQ5JXQpPLXnpElS/wDEmihTngfvwiatFGiqnAJdtddYR6wywV1qAHPTT9INaZd4OjUa5RHZ/wDkDiG5Ugt6JVsNNW4Pd4GVUBxAOP4g6pYwb7wBCGLeTHI5oBYV+rK5+t3xEbQofyHm/WOWcMovgRTvELYv/cVz/QME5vQe1XPVm1rhCKM+HyYJMW6ezd9PApCXx18QUCTsasku4i/xqsXSfnGEbPOCE3gE3nIZUgqLeAf67zVy/MJIZVQW0EkMOP3vhR1gXFuQMPyraVXSg7Vv4ZDnWPAFvWEhnfhAs4pbVLONa84T3h79os9ozgoML87rhFSZms9fEURNlgsjeVzPzAp5xfB49HoID1nNekEmH1dPDR6PRxyAhNHfWURUMeEej0cMSB13jzNXh4uj0eghLCRMpS8fD66Q/LWFJ4F/n7GOx6EkiqYC0itbw/Xj8QlMQ1fePR6ORJj8he8kNeD7tAFjHP204j0egIN2hFC2W+f7gNsX6yBQX+4j0ehkB9ASWYcfmGkyt1g3qI7dY9Ho5gXYRG4mpDnhQQVFvaiQA57VNPNY9Ho5Kw3Q6jbG4kpDqKswKXXZRWz7UVn1PfHo9CpJHOTfYso+93xC0w3cY9HodCn/2Q=="/>
          <p:cNvSpPr>
            <a:spLocks noChangeAspect="1" noChangeArrowheads="1"/>
          </p:cNvSpPr>
          <p:nvPr/>
        </p:nvSpPr>
        <p:spPr bwMode="auto">
          <a:xfrm>
            <a:off x="155575" y="-1790700"/>
            <a:ext cx="2724150"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9460" name="AutoShape 4" descr="data:image/jpeg;base64,/9j/4AAQSkZJRgABAQAAAQABAAD/2wCEAAkGBxQTEhUUExQWFhUXFxoYGBgYGRwYHRggHRcYGhgXHBcYHCggGB0lHx0aJDEhJSkrLi4uGB8zODMsNygtLisBCgoKDg0OGxAQGiwkHyQsLCwsLCwsLCwsLCwsLCwsLCwsLCwsLCwsLCwsLCwsLCwsLCwsLCwsLCwsLCwsLCwsLP/AABEIAQcAvwMBIgACEQEDEQH/xAAbAAACAwEBAQAAAAAAAAAAAAADBAIFBgEAB//EADkQAAECAwUHAwQCAQQBBQAAAAECEQADIQQxQVHwBRJhcYGRsSKhwQbR4fETMkIUI1JyggczYqKy/8QAGQEAAwEBAQAAAAAAAAAAAAAAAQIDBAAF/8QAJREAAgICAgICAgMBAAAAAAAAAAECEQMhEjETQSJRBGEycYEj/9oADAMBAAIRAxEAPwD5nNl+rqb/AB+I7Lz6aaITZvqNP8m17R1cxqD9wobRxY5t+a+I4hNa9davjqaPgY8VctXxxwRSQxJPTrAwoYa6RwNlEpaQ/COOCMDnTP8AER3Aa1jzE9jfHkjXaOGT0cQGOsj+Y7S7HjxiHPWGuUFlSFKuF3Dlw5xzdIK2QlyQaBock7MmEuEnoOGcObL2asVYlTgAFPLO/D3jRyjNSd7dAatat/yrm4rEJZaei8Mf2jJS9nrxpTl1j1osBGL6NI01vmGYBvUIDb3wzsBf3immACiVYco6GRvs5wSKVUnN/wBx24YfOMO2q77QmlLYeMosnYpwJiKxofmDmUWdsccY8pPCt2hDWK1YNByupzw/ESC65i6BGXWoujxBq9+vmGo5LRLecH2MGCud2viIya4cPtHt3K+FYtElpPSItUP7/qJKrrtEQt8IAK2V00+o/wDY+Ykled+mjs2XvKNRQnz7RwSmw49GMEmTQCDwuviRFdfEQmpIu7vwz944HprBgXwjjgifPGPBZGLRPdxyFRrjBCil+s4ATkpRN51fHlVLQexWcqLDXSNtsL6blgBcx1Vuvfi2URyZVDstjxuRS/TP00qcoKIdIIw5/aPocvYUuWhwEgtiKcKaMHse0pcv0JSEgXcb+kEVa0zL94l2FOUefkyzmzZGKjpFJOFCQ3/iCPmj94z9pn1LuwDMAzB8HoK+I2lvkskk3m4FqcTlzNYxtts6d70neqScukNjaZ0hS0KUEhQUDvP6SCSkYOpgH5RUW2aSCSA4vDRdmc3pPqDBgatfcTd0hS22QTKi88OkaISrsjKLorNmyyp2VQ34trPgBFxM2RkRnUcbgYHZJAkq3FAFQvDZ4UMXB2nvboUkAXOGfrnDOTu0clSM7adnsL8HvxesVs2Q1G17XRqZ6ApSiQA4GD8HEU9ssR78YpGYJRsp1hq5wITM9XUhufZvSXhb/TX3RdNEmmdTHUvrhHRSmUSK38RwUqJLuZtYxEjr+okgnzrtEkkO+jAA0mIzkeo/9vmvxE/4nHNojPVVXMwVKnpnBM9kDJIHZvBvgi2GWsI6Rd2/MRIrrOAMTYa1ziKyTSkEQnOIay4wo2zQfS9mBLkO1BxJLNrjG5nJ/ilgUKyaNjQZXARj/pacmXfkq/26xbztoBZdyP8AEefj2jBltyNmNpIZC/UQHJOOXAZRBNpSC6VHfANFUamMVlq2gBRF96lfvV8JbJBmzAxdqfqO46tj3uiw2naZ0y8gh7g7c2iFhQoj1IZJyLP38xrLHshIAK68+nGDLsJVwFRQYcson5ktFfFvsrlbGkqlEy07qkgF1EknqD7NGMtoUipBA4uPPeN2sKkqoyjRqDryMZzb04rT6kevAtc7+YbFPYuTG6KMbW39wBIFTcKENe15VQu8OWZQUOOQvPThCll2UXdyCACPf3jtvsq0VS4LOQCz0rF/i3SIqEkrothOQakMQwOB5t55QG22dvVhwwdmPL7xnJduIVV3+ftFyNsoUADiGpiCKCDwkmLyT7EVKpRiGN9IRnSONdXtFpKKQ284rfeMYHb7K1R0isZUK1eyoCQRf16x5Kb+Y+TESPMMSy/e6LCdg2+YiMvaDrSHpziEtI5decE5IrrQRvHmfvEkKqDA5yt5R5n2NYkVZ49sC2s44zob3r4iVQBJFRmPEEYE8G58tc4AThmVpc3nCCg4cYEgZ11rtF3s/Zib1jA+kM92OX4hJSopCLkzmy3UQAWJJ81h+1TGoLj9o0Oy9mId0oSihF4JYu594DtvZu6ApvSGFP8AHmcz8RleROVGlQpGSQS9SeTc40X0bZmWSeBHcRn5pKVUF+jGt+jVUrgPs0DPKoFMMVyPoNhuFIsZaQ1AIqbNPAAchI4mGUbTlG6Yl+YjyzTNMNPsiCP6xk9t7JdgBdwbRjUptqSHCklsi8LT7Ug4jVY6MmmNC/ZnLFsYthdrpFdtaw3jIa6xrJtpSA7it3GM/tCaku15ikJu7KtWqPlm1kFClG4gwhMtYIpQ+eMaP6tsu6lSjeQGjHIUxj2sT5RTPFzxcZ0X+x9pKbcUHD0cVe4c40u0EAFSKFga3VavYxkdkTgJiSEur8iuso01utIBIo5Dls694Sa+Q0H8dlTNlil2jfC+83Uw6apHXzCipZcZawwisWBnH8R5v1owdKAL46RBsBSWlnVzU/uG1lHVDF9NEbQv1EcT0vzjqCcRjr2hjOgqEueDds9cIIEUy1rvEUKHsIODUZVhWE7YpbrCTnzjWyUMPSHJPxX5in+nNn781JNA+hH0OVsRO67boo2Jrx08ZM2RKVGzDDVozSrQpNQ4e+t9MY6rbSyGWSQGYA3ea3Vvi3t2xnUwDPQfLnu/GKybseji5RYE0oBQ9YmnFleLKq17RQpRCUBJD0Bfm5api6+l0kS1KAJIb7xR27Z8uUTe93DP9xqfohaXUK5+ddIGauGh8N8tlFti0qWs/wAqlBsKgJ40qTyjPbStKpIB9TKJAe8teW3nHWPtO1NhJWneSkbwfAEF7wRjHzzbezAui5RcGjHpTH9QuHNF0mis8bmvgzLWO1qSN9JUOIJBywjd7HRPnSDPXckFIFz8eN8Q+lvpffVvqRuywlmv6Rt5MhKZa5aQwJ80+In+Rmi3SQcUHD2fJ7b9TTAQE0IpiefeAp+oZxDnDEgNAbbYx/qJqXYb6mPW6FNsbJKlJUjdbdD1bE1r+qRthDHpUZ8ksibZ7bW2FzkELZsGwzjOWcPrCjw7bEkAgl2hWyJJU2vzGmMVFUjDkk3LZd7HlBKgb6Pnzh+3pO+7OCDXWMesdlMtLgBQdq8sPGV0HWoqS1/QUrUa4RK92UXVCoI3Wa54FusNcY6sNw9uEDWrIfPiHRxNJujpDQNChSJbwuggKacllHmY5TDVNe8TtKy6g1HJ81viEtN1NYVhzMFRdrtDspAo8Bly6RILqMIWQyNf9PTAgAhqAs/a7V0aWVtc3b3qJvd2zY5tjlGA2ZagSE1oB+fmLlM4pJcXOYxZIJs145GqXawshIuqFNlSmsH4x3aG2EhKgBwAFGurS672EZWz2okAccuba4wtPnuFnCJrHvZbkV/1HtUqUTQbzHk2EWf0TtEiZXExj9ozXIAudoufpY3cD9o05Ma8dE8U/wDofbrFbgUisEUXL0aMxsqYQ1bjFyu3pGr48ZqnR6rx09FimZuitAaAQIJcK5fLiKO2bRRKO9aVhBUn0g3M5BHO58ni1sNulrQVIWFAi8F47jWxGlH+z5EtZ/1CwcVF9dYs1bJSu4qFBAfqGyCTPWQpzvg34HDnD8u0+gHMP949GUnxTiCEYttSMd9S2ZMtO6kdbybr+LxSWH0rGBBHQvFp9R2vfOf4MKWKwqKf5CwTgDeel7cY3w/js8fM08mjUyFhSWSzAU+/M484F/GXLXK7aeIWSYw3UoYm85DH8Q5NICe7faI9MpSZTzTdV6MdCBzsA95iSUOrn9/32iUySWBGBenKKpk2ekLG4+uUTUQMjrOFbEKFJF3YiGlSxR8tXwWcuilWr1G68+f3Ek4HP7QCcup4E+fzBxdDkUMqPZrmjgLtRyS0eAeur40+wbAKEgEm4Y8vETnLihoxtgdjbEUVIKkm9zyIcReL2SpS1OCHUfg+PEOGWpJoK4nAN8xabKtW6S5djjhS+MU8j7NkIpGVtkgy1qTiFXdIpbRNASo9OpeNl9RDeJUlLuajMRk7bYwRvb43Q7i4uxYV6d4bHJPsGRfRj7WplHnGl+iw5J/+Q17e8Ze1qdRaL36Rte6pibz4/casquDI4ZVPZ9Sslz6pFzYrOlJ31kUufPCKKyTAUUxESt6Vz92UhRSDUq4CPGcdntybrRe7YkSrTL3FJCg7ilRr3j53tOyT7HMUiRvbqw+TNgDFxtHY1oSP/fWpIyoaZjGKWZNUN5H8w/8ALwzxbCq0na+geG4mYE1RXvLNSXMXiJ7S2MITpNSd5PMC/qYiuYSgDk/esbnUqMClwtFHtNY32OAB5kxrPpzYv8yklbuA9DcNeYxVpmPNfAEezCPoP0tbzukk7oUOw7c+sPmtR0ZYbnss9ubPA3QgMhIcl6qIHgDzFDMkYM5Ged7RfzdoJCXJ9ThKen7c9M4q0VBrlGeDaWyzVsoFKqlhcde494kVMKjFod2lYKb6GcOSLmzUIQnJcEUL4aMaFTRJpogCzdj0gi6s3W+sDTL3X41iQ6Q4qKFf9jzLnrBJAL5QNa6q/wCx1xgko1NdUyijMyG7OWUAbnHwbo3uyWA3he4A4YxjLLY/5QkPuktXi7CNzsixboAUqrCt4oaM2MZc7s04kWAAuge7VV+BbKHjLTu8W/cKWWSxLu5z5ECMdmlCttcpLXthUsXjD7aWT/V8sOr9usbmfM/j9YG8UuCl7w/58RlbbZgVFaXCXpvX1IIHJnbpF8NJ7Fy9GKKHeGtmBTum9J14iRDKfAmo4GLrYNj3VhwN1S2Cut1/LtGuUqRmhG5Gi+nttBadw0PGNFYLY2FRGN29sZUtW/L9vEKbN+o1JV6+DnDKvGMMsKmuUD0FleN8ZH07/Rmai81fXKKyd9MoqzHjUN0xhexfUSdy+OSfqAFZdQCeMZlHJF6NSywfZn9r7J/jqS4MZjalq3E7o5CND9R7ZCiSD6RUccow1rtJWpy/4j0sEZNJyPM/JnFN8TkuXvMBm5jU7JnBIpcxAjN2dTJODn8xe7Gl79CDu0drhX4is1a2Z8bd6LQuQLqCmXeG5fIs8RGy1oABLlBoR/kCPtDNlsxYgB8RVsfP2jParRpSd7B2ihYGlD7RVWhg5zGviLefZt3eCjW4VoLqtFbMklsbtPBg0K9iSlvhA8IlNlkEivLLtA+eu0XSJFBNV6lHHePmDWfF6Z9hAJiWJ/7Hyfv7QaS3tFjOXWyJwBZVzODxrGpstpTzuurfjSMJZrRusCKRpLFPAUDgWILuOMZssC0JejbbPtQLgh66pE7RPQn1OH8XuYpZJBLpL0u+Mn4wpapuBvN6fZ3F0ZHFNmlSolbbeVL9L8r6AOdcYqbZPO85BS4Jri9BrhB7Sjdq7KNCAxYEh6O7mnZoXs9kVMUkFVAAa3C8/PWKxSQjbb0U9us53Hx4cHeNB9IWYz0LDn/bCTkXJoRyaKnbKwB/GGwduD/mJ7BtU2WVfxqKSwwd2Ba8ZxSabxgh8Zn0b+MTpTKvFKYHA9b+sYnbn07UqFDyvqfzGtsFqUqWmaycEzGoxeh4X+4jm15ZKC2IjFjk8cuzdJLJDZ8vSFIUUhRBGAPxEzaFgVWe8Wu1dlsSovvfgYRmbTOclIq2vtHpRqWzz5riCtVoKsT1gaeOuMcmJvYFs87qx4ka7n5iiM7djMhLuOL+8bv6FQNxRbe3b0nFJLex8x8/lLr9j3i/2FtFclYKVNj3w4vR4nljcSuOVNM+l/yy1IDEXXFnoKU1dFcJgZ5dDW8NnVoFKnpmC4BRFQPgXx6WECqnYj03+M4wqNaNbdiSlmovOXb3iunzmyLg9InbZ7Hdw7a4QnNLh3zFI0xj7ItgZiicPfjAiAOWtdYILje0RPPD7RUVdFDaD6jQXt5ERC2PWkemK9RrV292bWcCTM43j4+8XMw4VP283/EObOt26dxVQfbIxWy5rHDj2vgu6GdwdV1zhJRsKZrrEtKRed00BS5w55tELbaN0elalcBS83ZxmJaiBebhjxbCC/6hrrxnEfEV8mi1lT1J9Ro/VtZw2rbZKWDhs8+AEZ9dvozDpf1MJKnnkPPWO8afYfJXQ9arbvTKC+garU+Y2myfp5Qk7x/soOxe4OGpjURk/pKxCdaEA3JBVzuCR3IPSPsUv0SyrFwhPNIIfoXiGefGoovgjyuTM5YbOEWacSTv7vYgKDNjUD2iEq2laADy8QLaFnWucZEt91KmvYUqVKOTvU4xO0yk2VKvUFzAHcf1RQPX/JXDlEqsupUZ/wCpbT/GCj/K4u1PSCx5OD15xiVm8d+cP260klSyS6jRy/GK9Cce1daEbscOKMGWXJkVKp7dsL482tZOI6irGPJTkDTLmW/UVJEJQ7xotnyEqUkILk38Gb2ihQKjiW9hGgs0lSKJWHZqB+F97Qk+imPsuZdnSne3Sd9NSrjiQMIsV7RO4BxP5EUxlbiWckkeotdTjjClptwKgAQa53Po94z8LZZyos9szwEqUGcJP41xipkrdKSecdnpK1VmUeoD53HlEgoXUF8ViqRNtt2eC48safjEHIx5x0Lyc8Ka/UMdZQTy6jzwxZ4AU1oBh+YZWgbyrqE/MBxux++DaeLEDgSb+X7gyUZt34RAKqx114x0zg2soAQyU3YfjjEFq3QA44j8xETteedInJkgnnWAziMmWVO+tNHFSgMcOENpS1IipH9sGS/x5MKE0H/pyB/MVFqAAd0nLKPptrngJkl6BKph5KJUB2Bj5V9I2r+NYJzVdwS9wzYRv7erdkAn/gJYpkhvn3jDnXzs2/j/AMCpsm0lkqKDuqmErWst6XJIAGq3RQfVlq/pJS7/ANlOQ9W3QWH9mcnmmDW+1iXLbq3/ACL0TyxPKM1bJpLrJdSquTi1TrMRbHD2Tyz1QlMVvKYVYtE92rGJ2OXjlr7RKcq7PX2eNBn/AGJvljBLNLevx2/UM2ezuddYNaFAUGA640EdZy/Yh2xwvfj8cTDcnai0MKUF7VYMwfNmhVNcG+9x7fERVz7R1AuhybtxRDAYY3doq1TCovi9wgq0jnp44qRwwwgpJHNtjFn2mU0V3xwi5sloCxh3+M+GjnVSLmYRxCik0LVHz+YHE62ardrXWm8wFRqKX/bPCE7Bb96hNWp0hxYywhR0ynmn1KFzE+YAlVW1wrBrQPUeZ8/rvCxDH2p0iqJHJsxz0hhEkM6nwuvd4EkORnTjDgQ14FMIIUgM1t0Nfj8RKSe4FfbLgYXmzIKhVOeumMKzhpJdXKsHWGlKUf8AIhPZiYWkY9vb9QW2KJ3ZeXsTXx8QjCXX0XYhMnS0kOA6zfg7dDQdY2X1nbAjcSWCUgk86v1+0Vv/AKdWcPOmf8QJYOX+Sj7exjOfV20zaJygP6P8UHZ/eMzXPL/RqT44r+ytmzlWiY5okdKO5fzCM6pozVA+/j2huesJQQlwo06ftoSFHJyjSkZnsOlmbXD5iMlW8oJSC5IYZm5oXXM1rH7xZbAH913qDAc1Cqvb3gt0rOSsNKkbgU94JT1F/O/pCILEvc7ZReWlIEtCTeQVXYkuT4HSKaXIZRL33Yt2v/ULF2NKNAVS96tWblwYdAIgixq/J9zFilfBte8cC63UAfX34wyBSK4WY8MtGPS0Y6zgiZjk8YPugVIrhxp9oIqQEyt5Qa52ya53PeF7XL3SxII/Bh9EhSrhugY/rVYFb0JSHDnMEXPdURyZzRXEfPh8TFrYrVvBiai6KualrzfEbOsguC2vz7wWhU6HrVermetTApSXJrhHZ5dR5n5+I5KDewjkcMypYGRNB7/do7NoknV8dAq/KB2sADg/irwQ2IpTVtXQylOuUARL10zicw9NUggQ/YQKEmgdReuv1AZRdRUaOSfxAv5fScBd7fuC2VbpUGuD96H494nQ/wCjYSNpfwbNASf9yetQp/8AYuMhT/y4GMxIABerDzTxCxtLpSME3dTU+IYUwAGsTrlxhIQ42NKfL/AW8SonWngVqpjDVnDAk5xXzVOqmuEOhR7Zssy5apwvHoS4BANCSH7OOPKH9nIAlJzKlKzf24CA7daWiVIDDcSCrmQd73c9oZlLAlpGSCeu63eniE7RRKmQmzN7dYj0oSPbXaFUhqOOtOfzHbMplnWZMLzFOesMg6JBTmlxv4QdUtkkUdR/Jidlstx7vwq/aJ2ogqbAD9t7QE9i1oDJkAYcB+u8TUGw59tdoiKUepL364QvMn0JJNQPx+uEMCxlc+6WkVerVxH3gW2SCi5nUCHcOACKcL4W2ad6ZzLPkKOeHPhEdqWh5ha5NE5DI828wEqYHK0V65b9IGEYapB3qTdffEEjg+tXw5IYmf3XzPk67x1RpdHJyfUrmT7mPK12aOOGwoNXL2ADR1YcDJ/z8GIBTADNh408OJTdrj8xw62IlFQMH+IFN/tdcrw7w3PvN1De3CE1rr2+IYDPTZXoxZwDjhBtnLSN58UG77droYsjKSQSwLP9+EKWqzGWcSlmB5wg7XslLZuXRoMGPj511hRC9X6/EOS1UByHv94AqRO1LG60Q2HICpyd6iU+tWAYVu4mnWE5y35Uh2xq3JS1Yr9PGjE/HbnAfQy7JTlfzz3N61Y88IPPnsspw+GaIbJTuhUzEEBPbGBtvOFUIYvwgL6CurJWc+pTZnzCzOrr8ROwKJKhq6OIlusP/wAq9w/SCuzntItZcz0cWbqKXd4VRaUByoGvc4Yw1OQESA/9llxwGvMUtqnOoA/qFSvZzbRZT0JYEHV2ufCKi2TXLYXxYzSAgYU+DWKk+pRBxv4DOHiCeiysKN2UqZn6U+xJuvv7iKsDeVzv8Q9bZrJQgE+n/wDRvNOQHSPWKUwKiMB1oa14xwr+gSkMAPzgO10KSicKHX5h+11Yi98WPmK9CYIrGifUquJwurEZp5fpoI3rLYqOHGAqS2tVggsZVUJ1whqTM9bHP4EJoJLa+YIuineOCmetCxU5mFVKd9ZxKcvji/mIBXHVIZHDuyZgNDdce0OpmBP+3MDpZ0nhh1Fe0VFlG6ojMRcTLNvpvqPw3SncROWiq2iqtMgJXfTCj89cYLv0uvFXwuiSEkK3VN7d21jEJiWNG/UcKLEY5v8ArXCGrQv0hIIpfzgchFY6qpvyZu3SOYL0Pp9MtCSMQo9qa58YhNINGux1xg1oHppgQPa5u2mhaVfnSmusLEdy9HNmCpfWvtEVA77C96eI7s5Xq14jspTTeAX8+PvBXbO9If25PBUEpNEAJHNq+/iKJVVF9XxYWupJzJitCr+9PEGK0CT2HtE24Pdo8onYZWJ5nNhdAShzFrZ7Kd0sATiCQG5vfwEc3QEJolgkk5w8qSVJcUDUemmEely0o/smg48Y5bLWqYwSCEjAYQHvoKK61oIua+6K5Kgzw9a0EGt/PF9doU3Gp4hkTfY4AN88z5MRtKWN9P1BHqp8FP767wK0qr1gg6ROztXpl+45aD6qayJ1jEbOa56MSnf20MqRxyF5l/COAvrWhBGcm/Qji8O8GwhFAdR+YtbJP7D8a6RU3kazeCWWYUqYnOuuECSspB0W+0JAJHGoPiFZlmIAN6S4cZ4iocQ5JXQpPLXnpElS/wDEmihTngfvwiatFGiqnAJdtddYR6wywV1qAHPTT9INaZd4OjUa5RHZ/wDkDiG5Ugt6JVsNNW4Pd4GVUBxAOP4g6pYwb7wBCGLeTHI5oBYV+rK5+t3xEbQofyHm/WOWcMovgRTvELYv/cVz/QME5vQe1XPVm1rhCKM+HyYJMW6ezd9PApCXx18QUCTsasku4i/xqsXSfnGEbPOCE3gE3nIZUgqLeAf67zVy/MJIZVQW0EkMOP3vhR1gXFuQMPyraVXSg7Vv4ZDnWPAFvWEhnfhAs4pbVLONa84T3h79os9ozgoML87rhFSZms9fEURNlgsjeVzPzAp5xfB49HoID1nNekEmH1dPDR6PRxyAhNHfWURUMeEej0cMSB13jzNXh4uj0eghLCRMpS8fD66Q/LWFJ4F/n7GOx6EkiqYC0itbw/Xj8QlMQ1fePR6ORJj8he8kNeD7tAFjHP204j0egIN2hFC2W+f7gNsX6yBQX+4j0ehkB9ASWYcfmGkyt1g3qI7dY9Ho5gXYRG4mpDnhQQVFvaiQA57VNPNY9Ho5Kw3Q6jbG4kpDqKswKXXZRWz7UVn1PfHo9CpJHOTfYso+93xC0w3cY9HodCn/2Q=="/>
          <p:cNvSpPr>
            <a:spLocks noChangeAspect="1" noChangeArrowheads="1"/>
          </p:cNvSpPr>
          <p:nvPr/>
        </p:nvSpPr>
        <p:spPr bwMode="auto">
          <a:xfrm>
            <a:off x="155575" y="-1790700"/>
            <a:ext cx="2724150"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9462" name="Picture 6" descr="Portrait of man in black with shoulder-length, wavy brown hair, a large sharp nose, and a distracted gaze"/>
          <p:cNvPicPr>
            <a:picLocks noChangeAspect="1" noChangeArrowheads="1"/>
          </p:cNvPicPr>
          <p:nvPr/>
        </p:nvPicPr>
        <p:blipFill>
          <a:blip r:embed="rId2" cstate="print"/>
          <a:srcRect/>
          <a:stretch>
            <a:fillRect/>
          </a:stretch>
        </p:blipFill>
        <p:spPr bwMode="auto">
          <a:xfrm>
            <a:off x="4067944" y="908720"/>
            <a:ext cx="2095500" cy="2876551"/>
          </a:xfrm>
          <a:prstGeom prst="rect">
            <a:avLst/>
          </a:prstGeom>
          <a:noFill/>
        </p:spPr>
      </p:pic>
      <p:sp>
        <p:nvSpPr>
          <p:cNvPr id="19464" name="AutoShape 8" descr="data:image/jpeg;base64,/9j/4AAQSkZJRgABAQAAAQABAAD/2wCEAAkGBxQTEhQUExQVFhQXGRgYFRUYFxcWFBcVFxgXFxQXFxgYHCggGBolHBUUITEhJSksLi4uFx8zODMsNygtLisBCgoKDg0OGhAQGywkICQsLCwuNCwsLCwsLCwsLCwsLCwsLCwsLCwsLCwsLCwsLCwsLCwsLCwsLCwsLCwsLCwsLP/AABEIAQkAvgMBIgACEQEDEQH/xAAcAAABBQEBAQAAAAAAAAAAAAAEAAECAwUGBwj/xAA9EAABAwIEAwYEBAUDBAMAAAABAAIRAyEEEjFBBVFhBiIycYGRE6HB8EKx0eEHI1Ji8RSCwjNyotIVJFP/xAAZAQADAQEBAAAAAAAAAAAAAAABAgMEAAX/xAAnEQACAgIDAAICAgMBAQAAAAAAAQIRAyESMUEiUQQTMmGBobFxFP/aAAwDAQACEQMRAD8A8urOuqS9PVN1XKkUJZ1IVFUU6JxYaibMoJkDiecqOcpgmXHEi9LOoykicTDik5xG6iwpPXHDl6WdVp1xxLOnLzzUAnQOJZzzSNQ8yopFcEKwzzGpRFWo4gEk6xvyQ2GbIvAursQMoHO5SPsouhpPM+5TUKpDok+6akdFXWbBXAbNh9S0SQTfU67yhS48z7qebMARsBuotZKVUGVmbW1KrU6+qgqkhFMnKYInDpJikuOEnASARNGgXQAJKDdHJWVU6Mq9uFtotXD4drAS/qAANY6+oVzMO91MvAlumYRA5SpSylVAwGUv8K92GzLYDaYZkbR75BBeSSZkeHa0InFYFtJsPEPOjAJMjcn3SvKFYznzgiRaEJVoEaro6DLHbz0VmJ4XABdaffVBZqexv1WtHKCmVFauMwJadr6LPq0oV4yTJOLiVJJkkwgVQPyVmLYYaTqRPpsqsObyp4x0u12CT0p4QbUKliDMFVsSYbQuAanCGzM/0mPMI2k3Q77rNwEmWxcXHMEbhFsqG8m6nJW9FE9bMSrqVBTqaqCsQEUydMicJIJJNXHFjBdaeGa4WHy1Q2CpDU26rRqloj4TiXDeIM7WUZvwrGPpqYKgGkGv4RtIDovAHtujuD8Oq4l8U2EUS4SwSW2kG5WBWw1Q1WNIL3wHuboYNxJK9Z/h9jh8N1I0xTqMEuEzPVZslpWi8DnqnZl0EU3Xpk5GkX1BN1nHABwLie9BLxcGI2nXQyvSOJ8VZh32YXuIJMRA91zPE3U8Q11QMq0uhbDT6jXRRTl6V4/0c3iXim3u0ugm5IIidljOaXy50z7R92W5jy59GWAOAcBbVpHlsQhaODcc5qCADB2IJ0tuniI14ZZYCC113CzYCz+J4IhubLHM810lBlJjiGEmYiR80JxloLXNJM6jkNrqsclSC4XFnEkJIjFUcpQ62dmJomw3Uqh3VUqxBneFgFpSwwup0nS0hQw4uICATSYyMxkg5QW9TyU8NjgBJAzc+n3CKptbljWRfrF/ldCUeH5pygkD7H1UlJPsrJNU0YxTJ3JiVoM4ySSRXHDK3DMlwCqVlA3CD6CjZwDG/EyvOVvM8uXmjKWR9R72sim0TG4GgJ57LLzF5toFp06oDW0mAlrjJAmSYiNFmnovEI7P0n1Mcy7iDGZwEnJ9wvTuyvAa1PFGtiKrajgx47rcvccQGB1hmiPTquA7KY4UccAQAC0CNcsHruvSq3azDUy4Of8AzCcpaASRAtYe6hkk+l9FowbQTxDhQfVDiRB8VpIHQaFYnDuH44sqCq2hEkMyE95t4LhoDpyXSYDFiq0PF2kwDBE+6LFWAp8vjTKOzx+gx9Os4DMC0kuGgH7KvFBzyXnMG2BcdSefJavagk16pZYkQ4f2iJWEcVmjukxz57x6J029iypM1qORrC7KM1xmd0Ez81iYzGS3K7U3sPYIzDY0NZUmnJdYdOZ9pWNUGd0DbfkORTQW9gb0c/iz3ih1t46mGg90GffzWI7VbYStGScaYyJqNsChijGnuIsCLabdI1KuFINjz8kNhj8kS9wMTskfY6qg/BVoIcbA6GxI5+kErQw1PJ3ZO9wbHkR6FYorAvAOm66Oi5pBNzcD5bc1GemUW1RwjnSZKQCThc+ZTBazKMmKcplxwlbhom6qCmwwUH0FGxLvCBA3haeGY2k0l13i7YMR5nmsehijqPboiWgXD5AgkHXyWaa8ZojXZF+ILK7a39wP+3ddiz+XizVa2k9zgC1zid9CORXAYm4i8Lr+xHGsMGZMUxri3wF242CXJF8bQ+HIlJpnpXCsViXgFwpZdyHOMj+0QiuL4sU2EkoAdp8IxgyOAH9I1C5ftB2nbVaQwHoN1nUZM0X6YHGKr31i8Tv6/sjMI9jqZc8NaRaBOZxj8IT4ekWNmswy4SwxeN/TVSApDvFw13B1kCw9ZRk/ESfdmfiHw2dvwxY7rLc0taDzsdlq499OxLrCbDlz8/1WTjMWIgWA0/RUgmBsHrU7GTbl02Kx8SBstJtWZB+7LPxIv02WmGiGR2rB0XgHCcp0KDU2Ogg8lRqyUXTDGjK/KdEU0CbqnENDmhw1UWPmOein2VWiLmGbeyKoV3QB3reaoqtIh2/yV1Cs6LI+C+mZVNz5lRUqup81BV8JCCaE5SC44RTBJO1ccaeBpgAElEYnM6/OwQVJ9lcBaZ91FrZZPVEKzQLSp4fhNSoAWNJ+/ktXs/wJ+IrtYGmD3trMF3OPIL07gPC2VHBtMNyZsuaIByA5nW1AJjzKpGP2Tezj+zXYd72Nq16jmsvNNo78A2OYkC8aCVXxhtBtf4WHBDAIdN3g9SYvqvYMTQpUaWctGQEQNyBY6ryrtPkrYipUEMbMO0uG2b5mxU8zitFcak0ZPFOIuJLWklrbNDtQPS2s80Ayi541vuPyUq7mwI9efqofEAbbXcqC/osKthC1ok389kE8AiUXVcCzWSdOgCCI0E6p436LOillpQWIm6PoEZjJ2t1KAxLrlWj2Rl0UKTQoK+gE7Josw9SLHdSPdPQqh+qLZBb1SsdB4YHNmNB78kJQMT8lZwl8nLMfpEwi3tAPg5ak9f2U/wCLop2rOfKiVIpirmcZNCdJccMArqNOVUisNqg2FF1NmgRWDBziWB+vdJgRzlSFNkTN/L5BUVZgkEyFJPY76PSOzDGFradN2Ws4zUqFt2gtiJJsLkR1K9C4fgqdMBtMNIazIwNkCxmpBkmcx3uvBuzvaBrHj4xflkZnN8UbgBd3wftjhoLSXh0lwcCS2Ce7tYjyubq0tgVHVdvHn/TsA1BkzpcaLy3IXASRFwDzXR9su0NGsxgp1mEDvZZJudoIsbHZcPVxZc6KYMbDzWXIm5WaINJUHVTSabHMecWGv7IHE1QWEBtrd4annKorNc2Q6J9/mFSyqTtMLowBKaHq1LAKnPGgEp89r80iwuiAYVFom/kVti/NDYgo44E81RXwZARjJHSg0ugAojDochEYdUZJE3tkFLDugq8C2iGnvJB/S67XSNCtajVtpM7krMFwQiBScBr9m6VqxoujKTFIFIqxEZIpJBA4aFdQd/lM3RPh6waZInog9hDW30unxVNwGhFt7KpuLl1gG3t0Sxj3RJfPqkp2Nao6DszTo1qb6IpF1YtIBtlFpmZtuh8dwBlOkx4ecz5IbyaNSev6r0T+GPDqOHwpqPymq9rnHcgbdDqPsrg8aMzX1ROV9R7KYP8A+bDJPuWhHG+U6DL4x2c9icPoRaUeOHVBTFQiGbGRfnHNLiLLSNoA9NULxDiVWoGhzicogbCPJCbcnSDFcVstpOHIkX91XWq+kKlmNcG5b/T7snoYcuGZ1m/mhVbYbb0i/CYUvPTnstbD0Ro0TzOgVVElgiIP4W/8iNlqYSkYlxlZcs2bsGJMhSwwAv8AoEDi8JMxBC2KpEQFm40ECyljk2zRkgqOY4hhy13RQw6MrC5m9iEFSsV6MXaPIkqYaz6Kks1VrNPooPN0DmRBItuimVCdT9hVVhYc1ZSFgicZhShSfqfMpmi6ckJjJMK2nT/JO2mRcQrsEbwf8hI2MkQbSn0CFLVoF2UnyKGw9PM4DmQuT9DQ+HwZdJ5I7gfBnYmsykJuSSeTRqrm08jHkc16B/DPgY+I6oZNhTEc4D6hn/cAk/Y6bKPHVGDxfsrWwoptZWfFT8MxA0meUkBPxN7BTY1gllICmz+4ky58jUl8/JdB25xbqmN+FT1tTYOR1Jt1M+iw+MYZjatGhTktpmaj7d9570joBHuqKfDDyl2xFD9mVRRkY2iIaDqdULWw4lzokMFuRcbD6+y0q96v3sh3XEC0uk/MD/kV58ZOj0pQTsx34WQ1v4nH2aPEfL9EdZ4kWYDlZzjcrPe8veY37jejdCisTWgZW6aDqtDT0Z4tbYUcS0DJTH8x2r9SAOS2sJhnZe8T1JWdwDAFv8x0cxmsPP8AZTx3EGt7rKhe9xghvhjqSLrLP5S4wNsHwjynovrV2Aw1wKzsc/KdZHnMLUbSY1pLmhx3hoP+FlY2kL/D0OrT4gjjqzsnLiZdU3nZA1PEtB9CRyG5KFx9HKR5A8rLdBro8yafYzSmJl3soNcApM1mycnYTAiVaymCFQ0T+iLpttolGMZ5uUqd0nBJioRCTIVhvcT9VENJs1WGm5o1B6KbKJAlR8k8yi8A2KrRy/yhaTJfCMwAmo48gf0XT/iww3JGrTOZ2Xm8W6f4XqvZav8ACotOmVr6rpj8V/8A1HovIcIHPxLGt1c4AD/xXqPaZ/w8OKI7pe1lMcw3efIKPHUYr1lnJNtvwxOE4YvqPxdY9zvObY3JJk+W3oVju4h8Sq55tMmNgPwj2ARvGuKH4HwWktYYbAMB2siN2gEk9S1c9RdY9f8ACf8AL2+H0H8PVz+wmneT0KD4hisrA1oG8nfSP191o4bwPdtYD1K5ziNTVZsS5S/8NGaXGF/ZVhrAR4ibLToBlK7u88RE+Efrsg+H0O78QmA2I/VGZRUOZzg1u06uveArTashj0r98IvxFSqdbfJavC+DNBDiDmBkDy5of/UtbAoUyTpmdp58lW3h1Wo8OqPidcpJ+eijN/Gr4o0Rq7/k/wDR01a+ttphYnEuHtJ3notfDcMa1v8A1avmTP6fmg8WWtsTOt9/VZcUql8Wa5x5L5I5s4cNBNyRpN1n4xxd3iZK2OIUSBN8p0O3RZ1HCOfZoJXo45KrZ5maDvigAlXMVFRsGFJr4VzKE5rXR2G03WbMrQwtSyVjJmSUgkUxVCQVRqIh9SBKGoOUKz5MKbVsonSJ4fd26K4QLvPT6qqi2GT93RPDHQHdSPZJN6Y+NfJG3/DzBCpi2udOVrgB5kzqdNFtdq+IOq4pzW3DSWgDmXEn6BA/w/qtp53FxaAXukGDYAD5EqqlWzOq1rSCSN5cTbzT4VeTl9CZdQr7KOO4gZvhjSl3Bqe8ZNQzpr02Wa1/hjQn8lDFv0k94kucL2PL6+qedIufqdFPIrk2WxPjGjSxL4pBrQS5x8IEk+gQtDsfjazmzRfTY7R9QFrNCRJ1Exay7fsZwxtMzVE1xByzILtWUyOWWSffZel44PFFwc1skwAB3WtkBpEC8HLr1QjjeOLZ2XL+ySR4XxDsXjGZaTmNh/hc10tcBE+XiGsJh2WxTpPwnw20ljtrHLa+i9bo1JfRPxhTDXQGghxLZygQeYy32BBnRdsxohNikq2iWa4vTPnVmDq0wS9zgMriMwyElomNOohelM7FsqUqb2VJlrXAlouC0ESR5jQrvq+GY9uV7WubycAR7Fcpxvi3/wAe0tawCkGj4Q/CD4coHJtj5EKssGPJpxRKObJDakziMRw5zSWEQQXCDMEtJByGLiQR6LAx+FjxffVdLhqlHK1zy8/HqmmHFxdUDntaTUF4B+I0nT8RHlgcSe0OfSdmDqbi2SL2tLhtosGf8KeCXJbj/wAPU/H/ADI5lxfZzGJrVGS0wWG8beYlUcMrllSWuDbHXTy6rYGUyx9xEtO4PJc5iGQSq46kmqJZk4NSQJi3S4nmSqpUn3KJo0W7rXdIx9soY5F0nW1hNUwwi1uiag3YpbsPFoFcmKk5NCcmO16TFWraOqD0E06rP5JPMgKWFpwxwO+isxQigBzIU3ECnPT6LNy1/k1Vv/BHA4zJRIBu7MD0n7KnUqEUwG6mZjXosnDznAAJJsBzK9S7CdmMkVKkF2oGobfl96qssqxRb9JRg8j/AKRzXCew2MxADz3RFs0lx5W291t8J/h1iG1WuNQSwhwGWzspBg+kL1jCUgBrp0V7K9NsuL2gAEuJIsBqVkxZsk5q+ikuKWkcf2UxDatSs8DJWdIn+loMOcLakCY3AHVbHanFhzMhqZaZBcXtm0bW8v8AxKD7F1WZXVgYa4vIgXyk2LrEgwBv+JYFTijqhxADYo5yXPBJe5pORo8pInzWrPOtHYcblK14dFgOF067GCk1zGR4y0hxGa0AwZtqV2lJsADWBHVcp2E4wK9DK7KH0oaQN2xLDG1rHqF02W+/ujCKStEMzlyal4EELJ7RcKZiKLqdRuYR3SPE12xHIrSa6ZSqA38txZUsktHgXxS0PaAc1BxeLeGHBpJG0OPpIRHaEPrk1dGvp0iHXJDjNjzItbl6Izt7wU0cWS3MG4iTMQzOXDu9ATlPosrEYuHmk0RTomS4mSQ2WsuLXIn2V8+VSwNy+hcMHHOuPTOYrYoOGV0BzTF9LW15IXGNMTz9fmjKeCNUkiIc5wE6TYgT6oCplbMOI1BadjoV58K6R6E22rZnE3RVJ/RS4fgxUd3pA2t9VrVMHSbzVJ5EnQuPBKUeXhnZrXVjbbJ3FsqxCwNGO5Mk9MVczDFqvw7JKpLkVhm+HqUJdDR7NDHHuNHUfko4l8Uwp8QZ3QeRHzCbDYf4r6LP6nAek3WaPSNM+2dH2A4O0u+I/wAX4QdhNo62K9Z4fTAhrY0H0XJYLABtP+XGZ7g0aWY0wAOkAH1W2OJtosrVH/8ATpSA6wkiJ+ZhZZXOVl+PGNIf+IHGxh6ByuAcR6ryThXFsRjKgoPqEMfZ79S2n9Bf8uSF7Vcdfja7nCRTmGNPLmVq9iq2GZiQ2sC1pZlJv4pkiZBbPNbsEOPfZkyT8XRtcTo1aGBcKT3Bof8AD1n+XmsR/wB0g7WWhR4V8OnTL6gY93de1xmGOggPAguJInaIEq7+IdCi3BfyWsy5msytJaScxzS2YmBqdZUMFgsPiMMXHNUMZKlJ9nNERmBFwQQTPVdn20PinxTOk4RiBQDCKmYVAROXKABdndFgDLyurpVpAuQY2XmnCiXFjqoLmgZS0EtDQBci/is46ctNQfw3jeUlrcQXNJJax1Iy1oi0iRr1CMHSoTIuUtHePxxAiS49Bp1M/d1U/ibm+Kw0EiCT0XJ47tk2nI8R6OIgH3nb3WBxHtiXeGZ2NpF5ty+/Q80dH8eb8F/E7iwFfDuc4ZacvFMXcXNIe3NOjZa0c7mF58/HODKhNn1DvrlGk/Jb2K4nSquzVcM2o6SSXPcZFrZbCbC/2YYp+DqMd/8AVDHRGYPqGCNw2YjzlTnkTSj4Wh+LNO0ZHZ/D1azYDvh0WkGpVLSYJsQ2NTZa1bheDYHOa4vJvmdcl242j2WcXAU/hZ35NhmcBzsJj/CCqvImHKb+T1o0QjHGvlsNq1QB3YH5LNqYi91U7EE6qL3T5powrslkz8uiReJ0V7aiEylFCVQgmZDtUxSemVjMOdUfhGd5qzhqjsPUyuHRLPoeHYbjHw0g76JsDVipSJ569VXiagLQqa0tyOGxBUoKuyspfKzvezPHspyuMtptdJ3EGPoFn9r+0pqYKnTaSPiEueP7dY0XOYDFECu6YzA6aSdkDjauYMAmGtAvz3QWNcrHnluJfhoFOxvqjezeNosq1KlcZpaQ0RmGY7kSLeoWNTqWhO9ltFWOnbM1m/2g4hTfTY2hnuRIzSO6IYY/q1W3wTCO+HnxFUgC+Vgh88i476aBcfwyj3gd515Lbx2OLmZWkhoNpMnmp5Jtuka8ONVyka2L41Ty5AxxaCYl5MyALgWnU25rP/17nSBDWnb9ysppUw+B5qbsvDivAp+uqtfVJAaNt91nGqUQ18NzEwOaRplVNEyCE7Vm1cW5xsq2YpxcGkx5Jv1tol/9EUzTNKyFezqpua4mB+/qh6hy6uvuFyR05KuhqlED0UWNH7qIePNOWz0VOuzO67RI3IRLBJKGpkNF1IV11A0uzJeFEqTiolaDIJiIYqAFbSOyDCghzCADzVlc5midlAlNUOinQ5WBCWSUxBRVBiLAgF9EhOKloOiNxFKEC9oRi7A1RsUKcNJGwHzVDjYKvhuI1aTqLeiJbh3ZAYtJE+UKVU9m1S5RXEjh7z0VjjbRNRblFhqnL4CX0ZdbJOcGtkoWtVL2k6NAJ8+SpqS6eSbG1crfhDXV58hZv1TqOycslp/X/QM1ykx2/wBFBrVe1g03VtGPYXQxNiDVLBvDLn1VzMPRuRiB/uZ+6zDTUWtkwk4Ir+x+m62gBpXpRzAEqNTh5N/iT6i6x3UoCYgocH4xv2/a/wBmxhuHAwSSfnojRhW8isKgxwFjHqixXdEEuXcXfZynH6MpzUoSKQVTOO0qwNgqNIKxKwoso3Sq3TUzCRdJQGLKTFbSFwoUX3U6I7yVhRbjRMdAs2rSWrFz5fmgqovzXQDPbAohbvDeIt+GWv3OvIrGqNVV5smnBS7DjySxu0beIqgC26zq2IkxNlLEMe1jbHr9FngoQghsuSV0w4Y2Gw0X2JQs3k77qKIAEBNSRK3LsVNm6YWJ6pDunolWfcIHCPldVhG0RIM2HJQxFIZSdI36Iholg3S0g3Q48R32hW4dti4GQp1DLs03+WiHpz2ToC8abGdEbVptkco+aCmZLjfaE7cSUtMdNGeWpZVc/VMVUgRpAq4NSpaq1uqDGRSaZTU6f2URU2VQXHFtJsKygLpqWp9VOnqg0MuwiozxeVkDV1Wm7x+30WXX1PmhEMih8qNFvfCu2VI1CbwVdmvjHyBJJ5rBy39Vu4nw+6yhop4yueVyKC1X4du6g9E4XQKjIorxVM6qNSmIkInF6JN0PolTGa2U0rhTmWlqlSUzqfRcFEOH05aW87eqsNAiARf9EsF4ijsbq3yXMNaKMJRlNicJ34HKUVhtPb80zfGP+0/mEvoyVqj/2Q=="/>
          <p:cNvSpPr>
            <a:spLocks noChangeAspect="1" noChangeArrowheads="1"/>
          </p:cNvSpPr>
          <p:nvPr/>
        </p:nvSpPr>
        <p:spPr bwMode="auto">
          <a:xfrm>
            <a:off x="155575" y="-1790700"/>
            <a:ext cx="2686050"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9466" name="Picture 10" descr="http://upload.wikimedia.org/wikipedia/commons/thumb/5/51/Christiaan_Huygens.jpg/200px-Christiaan_Huygens.jpg"/>
          <p:cNvPicPr>
            <a:picLocks noChangeAspect="1" noChangeArrowheads="1"/>
          </p:cNvPicPr>
          <p:nvPr/>
        </p:nvPicPr>
        <p:blipFill>
          <a:blip r:embed="rId3" cstate="print"/>
          <a:srcRect/>
          <a:stretch>
            <a:fillRect/>
          </a:stretch>
        </p:blipFill>
        <p:spPr bwMode="auto">
          <a:xfrm>
            <a:off x="6588224" y="2060848"/>
            <a:ext cx="1905000" cy="2657476"/>
          </a:xfrm>
          <a:prstGeom prst="rect">
            <a:avLst/>
          </a:prstGeom>
          <a:noFill/>
        </p:spPr>
      </p:pic>
    </p:spTree>
    <p:extLst>
      <p:ext uri="{BB962C8B-B14F-4D97-AF65-F5344CB8AC3E}">
        <p14:creationId xmlns:p14="http://schemas.microsoft.com/office/powerpoint/2010/main" val="133936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764704"/>
            <a:ext cx="3034680" cy="4065315"/>
          </a:xfrm>
        </p:spPr>
        <p:txBody>
          <a:bodyPr>
            <a:normAutofit/>
          </a:bodyPr>
          <a:lstStyle/>
          <a:p>
            <a:pPr algn="ctr"/>
            <a:r>
              <a:rPr lang="pt-BR" sz="2800" dirty="0" smtClean="0"/>
              <a:t>Fresnel</a:t>
            </a:r>
          </a:p>
          <a:p>
            <a:pPr algn="ctr"/>
            <a:endParaRPr lang="pt-BR" sz="2800" dirty="0" smtClean="0"/>
          </a:p>
          <a:p>
            <a:pPr marL="18288" indent="0" algn="ctr">
              <a:buNone/>
            </a:pPr>
            <a:r>
              <a:rPr lang="pt-BR" sz="2800" dirty="0" smtClean="0"/>
              <a:t>X</a:t>
            </a:r>
          </a:p>
          <a:p>
            <a:pPr algn="ctr"/>
            <a:endParaRPr lang="pt-BR" sz="2800" dirty="0" smtClean="0"/>
          </a:p>
          <a:p>
            <a:pPr algn="ctr"/>
            <a:r>
              <a:rPr lang="pt-BR" sz="2800" dirty="0" smtClean="0"/>
              <a:t>Poisson</a:t>
            </a:r>
            <a:endParaRPr lang="pt-BR" sz="2800" dirty="0"/>
          </a:p>
        </p:txBody>
      </p:sp>
      <p:sp>
        <p:nvSpPr>
          <p:cNvPr id="2" name="Título 1"/>
          <p:cNvSpPr>
            <a:spLocks noGrp="1"/>
          </p:cNvSpPr>
          <p:nvPr>
            <p:ph type="title"/>
          </p:nvPr>
        </p:nvSpPr>
        <p:spPr>
          <a:xfrm>
            <a:off x="777240" y="5178896"/>
            <a:ext cx="7543800" cy="914400"/>
          </a:xfrm>
        </p:spPr>
        <p:txBody>
          <a:bodyPr/>
          <a:lstStyle/>
          <a:p>
            <a:r>
              <a:rPr lang="pt-BR" dirty="0" smtClean="0"/>
              <a:t>Breve História da Luz</a:t>
            </a:r>
            <a:endParaRPr lang="pt-BR" dirty="0"/>
          </a:p>
        </p:txBody>
      </p:sp>
      <p:pic>
        <p:nvPicPr>
          <p:cNvPr id="20482" name="Picture 2" descr="http://www-history.mcs.st-and.ac.uk/BigPictures/Fresnel.jpeg"/>
          <p:cNvPicPr>
            <a:picLocks noChangeAspect="1" noChangeArrowheads="1"/>
          </p:cNvPicPr>
          <p:nvPr/>
        </p:nvPicPr>
        <p:blipFill>
          <a:blip r:embed="rId2" cstate="print"/>
          <a:srcRect/>
          <a:stretch>
            <a:fillRect/>
          </a:stretch>
        </p:blipFill>
        <p:spPr bwMode="auto">
          <a:xfrm>
            <a:off x="3707904" y="611882"/>
            <a:ext cx="2381250" cy="3105150"/>
          </a:xfrm>
          <a:prstGeom prst="rect">
            <a:avLst/>
          </a:prstGeom>
          <a:noFill/>
        </p:spPr>
      </p:pic>
      <p:pic>
        <p:nvPicPr>
          <p:cNvPr id="20484" name="Picture 4" descr="http://psi.tlegay.fr/images/stories/matheux/poisson.jpg"/>
          <p:cNvPicPr>
            <a:picLocks noChangeAspect="1" noChangeArrowheads="1"/>
          </p:cNvPicPr>
          <p:nvPr/>
        </p:nvPicPr>
        <p:blipFill>
          <a:blip r:embed="rId3" cstate="print"/>
          <a:srcRect/>
          <a:stretch>
            <a:fillRect/>
          </a:stretch>
        </p:blipFill>
        <p:spPr bwMode="auto">
          <a:xfrm>
            <a:off x="6444208" y="2415792"/>
            <a:ext cx="2087513" cy="2524285"/>
          </a:xfrm>
          <a:prstGeom prst="rect">
            <a:avLst/>
          </a:prstGeom>
          <a:noFill/>
        </p:spPr>
      </p:pic>
    </p:spTree>
    <p:extLst>
      <p:ext uri="{BB962C8B-B14F-4D97-AF65-F5344CB8AC3E}">
        <p14:creationId xmlns:p14="http://schemas.microsoft.com/office/powerpoint/2010/main" val="3651185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420888"/>
            <a:ext cx="4258816" cy="2952328"/>
          </a:xfrm>
        </p:spPr>
        <p:txBody>
          <a:bodyPr>
            <a:normAutofit/>
          </a:bodyPr>
          <a:lstStyle/>
          <a:p>
            <a:pPr algn="r"/>
            <a:r>
              <a:rPr lang="pt-BR" sz="2800" dirty="0" smtClean="0"/>
              <a:t>Da dá!!!</a:t>
            </a:r>
          </a:p>
          <a:p>
            <a:pPr algn="r"/>
            <a:endParaRPr lang="pt-BR" sz="2800" dirty="0"/>
          </a:p>
          <a:p>
            <a:pPr algn="r"/>
            <a:r>
              <a:rPr lang="pt-BR" sz="2800" dirty="0" smtClean="0"/>
              <a:t>Mas este resultado envolve aceitar o éter </a:t>
            </a:r>
            <a:r>
              <a:rPr lang="pt-BR" sz="2800" dirty="0" err="1" smtClean="0"/>
              <a:t>luminífero</a:t>
            </a:r>
            <a:r>
              <a:rPr lang="pt-BR" sz="2800" dirty="0"/>
              <a:t>!</a:t>
            </a:r>
          </a:p>
        </p:txBody>
      </p:sp>
      <p:pic>
        <p:nvPicPr>
          <p:cNvPr id="21506" name="Picture 2" descr="https://encrypted-tbn1.gstatic.com/images?q=tbn:ANd9GcSSAt6-iq282ZwPfstrvNqA5MS4JWL9-agW-PyCvzjy0CoAN0GO"/>
          <p:cNvPicPr>
            <a:picLocks noChangeAspect="1" noChangeArrowheads="1"/>
          </p:cNvPicPr>
          <p:nvPr/>
        </p:nvPicPr>
        <p:blipFill>
          <a:blip r:embed="rId2" cstate="print"/>
          <a:srcRect/>
          <a:stretch>
            <a:fillRect/>
          </a:stretch>
        </p:blipFill>
        <p:spPr bwMode="auto">
          <a:xfrm>
            <a:off x="5292080" y="2564904"/>
            <a:ext cx="2762250" cy="2657476"/>
          </a:xfrm>
          <a:prstGeom prst="rect">
            <a:avLst/>
          </a:prstGeom>
          <a:noFill/>
        </p:spPr>
      </p:pic>
    </p:spTree>
    <p:extLst>
      <p:ext uri="{BB962C8B-B14F-4D97-AF65-F5344CB8AC3E}">
        <p14:creationId xmlns:p14="http://schemas.microsoft.com/office/powerpoint/2010/main" val="2646054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412776"/>
            <a:ext cx="6881192" cy="3849291"/>
          </a:xfrm>
        </p:spPr>
        <p:txBody>
          <a:bodyPr>
            <a:normAutofit/>
          </a:bodyPr>
          <a:lstStyle/>
          <a:p>
            <a:r>
              <a:rPr lang="pt-BR" sz="2800" dirty="0" smtClean="0"/>
              <a:t>Contudo, outros fenômenos que envolvem a luz continuam em debate...</a:t>
            </a:r>
          </a:p>
          <a:p>
            <a:endParaRPr lang="pt-BR" sz="2800" dirty="0"/>
          </a:p>
          <a:p>
            <a:r>
              <a:rPr lang="pt-BR" sz="2800" dirty="0" smtClean="0"/>
              <a:t>... </a:t>
            </a:r>
            <a:r>
              <a:rPr lang="pt-BR" sz="2800" dirty="0"/>
              <a:t>g</a:t>
            </a:r>
            <a:r>
              <a:rPr lang="pt-BR" sz="2800" dirty="0" smtClean="0"/>
              <a:t>erando problemas astronômicos...</a:t>
            </a:r>
            <a:endParaRPr lang="pt-BR" sz="2800" dirty="0"/>
          </a:p>
        </p:txBody>
      </p:sp>
    </p:spTree>
    <p:extLst>
      <p:ext uri="{BB962C8B-B14F-4D97-AF65-F5344CB8AC3E}">
        <p14:creationId xmlns:p14="http://schemas.microsoft.com/office/powerpoint/2010/main" val="3998076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73224" y="1340768"/>
            <a:ext cx="4186808" cy="2232248"/>
          </a:xfrm>
        </p:spPr>
        <p:txBody>
          <a:bodyPr>
            <a:normAutofit/>
          </a:bodyPr>
          <a:lstStyle/>
          <a:p>
            <a:r>
              <a:rPr lang="pt-BR" sz="2800" dirty="0" smtClean="0"/>
              <a:t>Paralaxe </a:t>
            </a:r>
            <a:endParaRPr lang="pt-BR" sz="2800" dirty="0"/>
          </a:p>
        </p:txBody>
      </p:sp>
      <p:sp>
        <p:nvSpPr>
          <p:cNvPr id="2" name="Título 1"/>
          <p:cNvSpPr>
            <a:spLocks noGrp="1"/>
          </p:cNvSpPr>
          <p:nvPr>
            <p:ph type="title"/>
          </p:nvPr>
        </p:nvSpPr>
        <p:spPr>
          <a:xfrm>
            <a:off x="777240" y="4293096"/>
            <a:ext cx="4154800" cy="1498104"/>
          </a:xfrm>
        </p:spPr>
        <p:txBody>
          <a:bodyPr/>
          <a:lstStyle/>
          <a:p>
            <a:r>
              <a:rPr lang="pt-BR" dirty="0" smtClean="0"/>
              <a:t>Problemas Astronômicos</a:t>
            </a:r>
            <a:endParaRPr lang="pt-BR" dirty="0"/>
          </a:p>
        </p:txBody>
      </p:sp>
      <p:pic>
        <p:nvPicPr>
          <p:cNvPr id="22530" name="Picture 2" descr="http://upload.wikimedia.org/wikipedia/commons/thumb/6/62/Paralaxe.gif/220px-Paralaxe.gif"/>
          <p:cNvPicPr>
            <a:picLocks noChangeAspect="1" noChangeArrowheads="1"/>
          </p:cNvPicPr>
          <p:nvPr/>
        </p:nvPicPr>
        <p:blipFill>
          <a:blip r:embed="rId2" cstate="print"/>
          <a:srcRect/>
          <a:stretch>
            <a:fillRect/>
          </a:stretch>
        </p:blipFill>
        <p:spPr bwMode="auto">
          <a:xfrm>
            <a:off x="5292080" y="952252"/>
            <a:ext cx="2952328" cy="4925020"/>
          </a:xfrm>
          <a:prstGeom prst="rect">
            <a:avLst/>
          </a:prstGeom>
          <a:noFill/>
        </p:spPr>
      </p:pic>
    </p:spTree>
    <p:extLst>
      <p:ext uri="{BB962C8B-B14F-4D97-AF65-F5344CB8AC3E}">
        <p14:creationId xmlns:p14="http://schemas.microsoft.com/office/powerpoint/2010/main" val="25010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204865"/>
            <a:ext cx="4186808" cy="1152128"/>
          </a:xfrm>
        </p:spPr>
        <p:txBody>
          <a:bodyPr>
            <a:normAutofit/>
          </a:bodyPr>
          <a:lstStyle/>
          <a:p>
            <a:r>
              <a:rPr lang="pt-BR" sz="2800" dirty="0" smtClean="0"/>
              <a:t>Aberração, medida por James </a:t>
            </a:r>
            <a:r>
              <a:rPr lang="pt-BR" sz="2800" dirty="0" err="1" smtClean="0"/>
              <a:t>Bradley</a:t>
            </a:r>
            <a:r>
              <a:rPr lang="pt-BR" sz="2800" dirty="0" smtClean="0"/>
              <a:t> (1728)</a:t>
            </a:r>
            <a:endParaRPr lang="pt-BR" sz="2800" dirty="0"/>
          </a:p>
        </p:txBody>
      </p:sp>
      <p:sp>
        <p:nvSpPr>
          <p:cNvPr id="2" name="Título 1"/>
          <p:cNvSpPr>
            <a:spLocks noGrp="1"/>
          </p:cNvSpPr>
          <p:nvPr>
            <p:ph type="title"/>
          </p:nvPr>
        </p:nvSpPr>
        <p:spPr>
          <a:xfrm>
            <a:off x="457200" y="274638"/>
            <a:ext cx="4330824" cy="1714202"/>
          </a:xfrm>
        </p:spPr>
        <p:txBody>
          <a:bodyPr/>
          <a:lstStyle/>
          <a:p>
            <a:r>
              <a:rPr lang="pt-BR" dirty="0" smtClean="0"/>
              <a:t>Problemas Astronômicos</a:t>
            </a:r>
            <a:endParaRPr lang="pt-BR" dirty="0"/>
          </a:p>
        </p:txBody>
      </p:sp>
      <p:pic>
        <p:nvPicPr>
          <p:cNvPr id="23554" name="Picture 2" descr="http://astro.if.ufrgs.br/telesc/aberracaoluz.jpg"/>
          <p:cNvPicPr>
            <a:picLocks noChangeAspect="1" noChangeArrowheads="1"/>
          </p:cNvPicPr>
          <p:nvPr/>
        </p:nvPicPr>
        <p:blipFill>
          <a:blip r:embed="rId2" cstate="print"/>
          <a:srcRect/>
          <a:stretch>
            <a:fillRect/>
          </a:stretch>
        </p:blipFill>
        <p:spPr bwMode="auto">
          <a:xfrm>
            <a:off x="179512" y="4149080"/>
            <a:ext cx="8791060" cy="2156073"/>
          </a:xfrm>
          <a:prstGeom prst="rect">
            <a:avLst/>
          </a:prstGeom>
          <a:noFill/>
        </p:spPr>
      </p:pic>
      <p:sp>
        <p:nvSpPr>
          <p:cNvPr id="23556" name="AutoShape 4" descr="data:image/jpeg;base64,/9j/4AAQSkZJRgABAQAAAQABAAD/2wCEAAkGBxQQEBQUDxAQDw8UDxQPFBAPDxQPDw8UFBQWFhQRFBQYHCggGBolHBQUITEhJSkrLi4uFx8zODMsNygtLisBCgoKDg0OGBAQFCwcHBwsLCwsLCwsLCwsLCwsLCwsLCwsLCwsLCwsLCwrLCwsLCwsLCwsLCwsLCwsLCwsLCwsLP/AABEIAPsAyQMBIgACEQEDEQH/xAAbAAACAgMBAAAAAAAAAAAAAAAAAQIDBAUGB//EADgQAAICAQIEBQMBBgQHAAAAAAABAhEDBCEFEjFBBiJRYXETgZEyQlKhsdHxIzOC8BRTYnKiweH/xAAYAQEBAQEBAAAAAAAAAAAAAAAAAQMCBP/EAB8RAQEBAQADAQADAQAAAAAAAAABEQIDITFBElFhE//aAAwDAQACEQMRAD8A8esg2IDlrpg50RlIrGJqyU2xKXuREVNWLK10bXw2EsjfVt/LKwKJrI/V/kPqP1IDAlzv1YKRECCXMKxCAlzD5yAA1b9QTmyAA1PnfqJyIjQVJTJcxWJEFvMNTK1IkDU+djsghkxdRIykOTKzqOQACKGAkAQwAEgAaRfp9NKbqKbfsdx4e8JxilPPvJ7qD6L3Zn15Jy054tcGsb9H+BSi/wC6PX82hxxjShG/hGn4n4cWWNrlj3/6jOeb/Hf/AC/15tQjucHh/E048iVdZSk3Jv2roajinhyUHeNOS9LO55ZXN8dc6BZlxOLpqn6MgaazwAABANAFBQCAAoaHGQgYExkYslRBVJiAR05AAAAAAA0jJ0WneScYx6t1617mPE7rwVo4cvM/1Ntt1ukuyM++sjTjna3/AAThmPDj8sVdbuvNJm05Glck1fRdf4BJp1y7Lp7/AAW9Wl/Y8lelQsSj5p17L0+xGeny5l/hLy3+p7L7MztNovrZN75Fu1XX2Ojx4qVJbLsZ3uusmOHh4fy4788ZX12f4MTNpJw/Vt7neZoGr1+mUl0JO6v8ZXl/iPhvN5kvMv8AyOTnCj03Wx5ZuM1feP8AQ4fjeicZt7U3ex6/F3vph5OGoAk0I9DDAAAQIYhgIYhgBLnIgBAQxHTkAAAAwBAW4cbk0krbdI9I8LcNlixrmr1299zi/DODmzp1aW726HqGml5Ultsebzdfj0eOetW4X2MiEUrfcx7T67P1QN0/V9fRswrVuuE5eq6Pr82bvE9mczwWT80n7IzNTxKSXkUVHo5ZHS+yMa0xn5l8mv1CMPJxPJG+aWKS7JXf8R5NZWF5JKkk39kFc74jhVSX6ou/6nOca06lFtPrH93b8luu4nm1FzjGMMe6XM+qK9BneTE4y6ptbenobcSxz247JGitozuJ46m6/BhNHs5ux4+plIB0FHTlEBiAAAAGMQwKhDEdOQAxAMaESiRY7HwTpWrl0Tf5SO2Svf0Oc8M7YorvRv8AFm2rb+J4+vdeueovjF+wsk1G7VbdyMGYXEJ7HFdR0XAZxlB+8nZfreCY8qblPJzNNKsjhyX3jXc03hltY2/Wb/hsv5G/+vZhr0fwc7pfDqx1BSyZPO5OU5N3fqdDrdHF4HBJKPK1XsytZt9+gZOIQXllOKk+kXJcz9qsW2pecx5s+FY+SUlzPIrxtOTq062VbfpNfwtcs5Ql3inXo+hvdbqIQ1GSEHcZ+dV0Uv2kaHC3/wARKv3K9jfi2/WffMk9NZxfHyzdbexrWbnjWGpJ2nfWuxqGj1cX08nSAmWcpFo7c2IMRMRURAbEEBISJUBSA2IqAAAoCUREo9URXc+Fsrljiu69V0OjxNL3fqajgXJGEeWv0o2eXKq227niv16p8Z0u3x2/3sYGudRfzb7syYTco+Vq67urNJrtW0naS7Unf5ObNdSun4FkX018s23Kcl4W1ynFp7SUjqsWQxsbyqtTnhhXPkaST7932NfxLPhyKT5scJSpvJFrmVd+ajaNpytxTpOrV02aLjmlyyV4owSX77b/AAiYsst9uN0ulXPKUcjny+vve5i4cyWed9KS/BmSm8Tm5UrVyS6N9jnVNuTfds9XE1j5Lkxl8UzKclVbd13Ney/J9vsVpGseeqmiLRbJETuVzUKItE2iLR05qDCiTQkVCodEqFQMUsRJkSuQAAA0WY8bbSStkEbLgcksqbV0rOerk11zNuOt4HwqSxp5JU/RLp7G0WlqLt379aX2MRcRiq3tU9u6NRxPxL9N1DmuuzXT3PJ76r0+pG31fEVhTtqUa63t8+xyfEeLpt8rt39jA4jxOWVurUX1V9TAN+PF/bLryf06fwtxG8yi3yzk6jLpFt/ss9EWv5FyZbjLo+zPFoSp2tmey+D+JQ4hpVHPGM8sPJJvaW3SSfXcz83i/Y78fl/KhqOKfSVxlzLryye/5NNqvFMm/LHamqbv7mz434UlTlgn0/YnFN/ZqrPPeKRzY5uOTb05VUZIy48etb5M+HxDVvJL5dv3ZRGNFGPUq91T6F7N8z0y/lvtFkZIkhWVyg4kWibE2VFYnEsIs61FdA0TZFliIjAdexUYzEMR04MQAgGi/T6nkla37GO2RGau42mTjEmmkuvc1058zt9SIIk5k+F6t+mDEDOkFm/8Hcael1MZN/4cvJNez7/Y0A4s56mzCXLr3zLq4zSvvupr0Zy3ifQxyY25LfE95L/lze8v9Mqfw2Q8G8U+rp4qTuUPLT3tG1nJXvvB3Fp94yVNHkzK9M9vKOJaRwbvqnyv+pj4NQ113R1XGOH8jljlu4eRS/fxv/Lb+Dkc+Jwk0+qPRxZ1MrLqXm7GfDIpdPwSZrIya6GRj1T77/zF4/oncZMhJEk76BE4dokSbE0WIgwaG0JIqFQEkgoujCEMDRkQDSIyAQIAKgGhAADEMAAQAb/wlxD6OdJuoy8r/wDR6G3Z5BjnTtdVuel8B1f18UZLd9HXZnn8vP638d/D8Qaf6mJTj+vGuWfrLG+j/wBLp/Bw/FsDa5q3XX3R6Fkxzi35JNNOLqLdxezOV4jpJY5OLi2k66dU/wD4c8XHXU2OQGX63TPHKuz3T9UY56XnZekydjJRrYunZsU+/qjPuNOKbCgFZw7KUSCJthylRFdSQmiNlGGwADVkZWOTEVKAAAgAAABiGAgAAAydLr8mL/LyTx/9knH+RjiGausxcVzJ2s+ZP1WWX9SOq4jlytPJklNro5O3+TFAmQ2r8urnKNSlzL33a+5QAFQ7M3SzuNd0YJfpZVL5Rz1PTvm+2WOwHExaoMlQICoixUDYFRhMVkqIzNWaIgArkwAQDEMQDGwTEwAAABsQxMAAAAAAAAs078yKyWN018kvxY2FhYJCSMWxyE2NojQhQwoLJX8lGGVSZY3sVGsY0AAFQAAgGIYgGAAAAAACYCABgAAAAAAOPUQIDY4JWiRhafLyszbsx6mVvzdgRGSJITItRijI+iRwR3L/AK6/2znq38WSfrSMiXZIlckeiPPYiAgKhiAAGIAAAAAGgBAwEAAAwAAAAAAAAAaLtPkp+xQOJLFlxs5MiivFkT27l0FW7MfjfdWTlyx9+hjWGTJZWXmJ10gyuaJsGjRmpkiJe40VSRdc2IgAFQAAAAAADAQAAAADAAAAAAAAAAGIsw47+CVZ7WaeDfwX5cnYhKdbIqbOPt1p8idjshEsoqfUGRHF2JgApQHQWBRJCL5bkHjOtcWKwG4iKgAAAAAAAAABgAAIYBQAA1EtWNLqTVxHHjsv5q2WxW5BzHN9up6EmJIAKJIs5imxkw1HoSTAiUWJBJDiDI6VtDRIEgmIUReMmSoamKJQI0XzYmXUsUDLGhJF1MVjSLOUshBeg1ZyoaBIvaCJNMVKBNQLbIE1cIVE0JhcQ6AicVuDKmIpibJMjQAiy0KCJ0SrH//Z"/>
          <p:cNvSpPr>
            <a:spLocks noChangeAspect="1" noChangeArrowheads="1"/>
          </p:cNvSpPr>
          <p:nvPr/>
        </p:nvSpPr>
        <p:spPr bwMode="auto">
          <a:xfrm>
            <a:off x="155575" y="-1790700"/>
            <a:ext cx="2990850"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3558" name="AutoShape 6" descr="data:image/jpeg;base64,/9j/4AAQSkZJRgABAQAAAQABAAD/2wCEAAkGBxQQEBQUDxAQDw8UDxQPFBAPDxQPDw8UFBQWFhQRFBQYHCggGBolHBQUITEhJSkrLi4uFx8zODMsNygtLisBCgoKDg0OGBAQFCwcHBwsLCwsLCwsLCwsLCwsLCwsLCwsLCwsLCwsLCwrLCwsLCwsLCwsLCwsLCwsLCwsLCwsLP/AABEIAPsAyQMBIgACEQEDEQH/xAAbAAACAgMBAAAAAAAAAAAAAAAAAQIDBAUGB//EADgQAAICAQIEBQMBBgQHAAAAAAABAhEDBCEFEjFBBiJRYXETgZEyQlKhsdHxIzOC8BRTYnKiweH/xAAYAQEBAQEBAAAAAAAAAAAAAAAAAQMCBP/EAB8RAQEBAQADAQADAQAAAAAAAAABEQIDITFBElFhE//aAAwDAQACEQMRAD8A8esg2IDlrpg50RlIrGJqyU2xKXuREVNWLK10bXw2EsjfVt/LKwKJrI/V/kPqP1IDAlzv1YKRECCXMKxCAlzD5yAA1b9QTmyAA1PnfqJyIjQVJTJcxWJEFvMNTK1IkDU+djsghkxdRIykOTKzqOQACKGAkAQwAEgAaRfp9NKbqKbfsdx4e8JxilPPvJ7qD6L3Zn15Jy054tcGsb9H+BSi/wC6PX82hxxjShG/hGn4n4cWWNrlj3/6jOeb/Hf/AC/15tQjucHh/E048iVdZSk3Jv2roajinhyUHeNOS9LO55ZXN8dc6BZlxOLpqn6MgaazwAABANAFBQCAAoaHGQgYExkYslRBVJiAR05AAAAAAA0jJ0WneScYx6t1617mPE7rwVo4cvM/1Ntt1ukuyM++sjTjna3/AAThmPDj8sVdbuvNJm05Glck1fRdf4BJp1y7Lp7/AAW9Wl/Y8lelQsSj5p17L0+xGeny5l/hLy3+p7L7MztNovrZN75Fu1XX2Ojx4qVJbLsZ3uusmOHh4fy4788ZX12f4MTNpJw/Vt7neZoGr1+mUl0JO6v8ZXl/iPhvN5kvMv8AyOTnCj03Wx5ZuM1feP8AQ4fjeicZt7U3ex6/F3vph5OGoAk0I9DDAAAQIYhgIYhgBLnIgBAQxHTkAAAAwBAW4cbk0krbdI9I8LcNlixrmr1299zi/DODmzp1aW726HqGml5Ultsebzdfj0eOetW4X2MiEUrfcx7T67P1QN0/V9fRswrVuuE5eq6Pr82bvE9mczwWT80n7IzNTxKSXkUVHo5ZHS+yMa0xn5l8mv1CMPJxPJG+aWKS7JXf8R5NZWF5JKkk39kFc74jhVSX6ou/6nOca06lFtPrH93b8luu4nm1FzjGMMe6XM+qK9BneTE4y6ptbenobcSxz247JGitozuJ46m6/BhNHs5ux4+plIB0FHTlEBiAAAAGMQwKhDEdOQAxAMaESiRY7HwTpWrl0Tf5SO2Svf0Oc8M7YorvRv8AFm2rb+J4+vdeueovjF+wsk1G7VbdyMGYXEJ7HFdR0XAZxlB+8nZfreCY8qblPJzNNKsjhyX3jXc03hltY2/Wb/hsv5G/+vZhr0fwc7pfDqx1BSyZPO5OU5N3fqdDrdHF4HBJKPK1XsytZt9+gZOIQXllOKk+kXJcz9qsW2pecx5s+FY+SUlzPIrxtOTq062VbfpNfwtcs5Ql3inXo+hvdbqIQ1GSEHcZ+dV0Uv2kaHC3/wARKv3K9jfi2/WffMk9NZxfHyzdbexrWbnjWGpJ2nfWuxqGj1cX08nSAmWcpFo7c2IMRMRURAbEEBISJUBSA2IqAAAoCUREo9URXc+Fsrljiu69V0OjxNL3fqajgXJGEeWv0o2eXKq227niv16p8Z0u3x2/3sYGudRfzb7syYTco+Vq67urNJrtW0naS7Unf5ObNdSun4FkX018s23Kcl4W1ynFp7SUjqsWQxsbyqtTnhhXPkaST7932NfxLPhyKT5scJSpvJFrmVd+ajaNpytxTpOrV02aLjmlyyV4owSX77b/AAiYsst9uN0ulXPKUcjny+vve5i4cyWed9KS/BmSm8Tm5UrVyS6N9jnVNuTfds9XE1j5Lkxl8UzKclVbd13Ney/J9vsVpGseeqmiLRbJETuVzUKItE2iLR05qDCiTQkVCodEqFQMUsRJkSuQAAA0WY8bbSStkEbLgcksqbV0rOerk11zNuOt4HwqSxp5JU/RLp7G0WlqLt379aX2MRcRiq3tU9u6NRxPxL9N1DmuuzXT3PJ76r0+pG31fEVhTtqUa63t8+xyfEeLpt8rt39jA4jxOWVurUX1V9TAN+PF/bLryf06fwtxG8yi3yzk6jLpFt/ss9EWv5FyZbjLo+zPFoSp2tmey+D+JQ4hpVHPGM8sPJJvaW3SSfXcz83i/Y78fl/KhqOKfSVxlzLryye/5NNqvFMm/LHamqbv7mz434UlTlgn0/YnFN/ZqrPPeKRzY5uOTb05VUZIy48etb5M+HxDVvJL5dv3ZRGNFGPUq91T6F7N8z0y/lvtFkZIkhWVyg4kWibE2VFYnEsIs61FdA0TZFliIjAdexUYzEMR04MQAgGi/T6nkla37GO2RGau42mTjEmmkuvc1058zt9SIIk5k+F6t+mDEDOkFm/8Hcael1MZN/4cvJNez7/Y0A4s56mzCXLr3zLq4zSvvupr0Zy3ifQxyY25LfE95L/lze8v9Mqfw2Q8G8U+rp4qTuUPLT3tG1nJXvvB3Fp94yVNHkzK9M9vKOJaRwbvqnyv+pj4NQ113R1XGOH8jljlu4eRS/fxv/Lb+Dkc+Jwk0+qPRxZ1MrLqXm7GfDIpdPwSZrIya6GRj1T77/zF4/oncZMhJEk76BE4dokSbE0WIgwaG0JIqFQEkgoujCEMDRkQDSIyAQIAKgGhAADEMAAQAb/wlxD6OdJuoy8r/wDR6G3Z5BjnTtdVuel8B1f18UZLd9HXZnn8vP638d/D8Qaf6mJTj+vGuWfrLG+j/wBLp/Bw/FsDa5q3XX3R6Fkxzi35JNNOLqLdxezOV4jpJY5OLi2k66dU/wD4c8XHXU2OQGX63TPHKuz3T9UY56XnZekydjJRrYunZsU+/qjPuNOKbCgFZw7KUSCJthylRFdSQmiNlGGwADVkZWOTEVKAAAgAAABiGAgAAAydLr8mL/LyTx/9knH+RjiGausxcVzJ2s+ZP1WWX9SOq4jlytPJklNro5O3+TFAmQ2r8urnKNSlzL33a+5QAFQ7M3SzuNd0YJfpZVL5Rz1PTvm+2WOwHExaoMlQICoixUDYFRhMVkqIzNWaIgArkwAQDEMQDGwTEwAAABsQxMAAAAAAAAs078yKyWN018kvxY2FhYJCSMWxyE2NojQhQwoLJX8lGGVSZY3sVGsY0AAFQAAgGIYgGAAAAAACYCABgAAAAAAOPUQIDY4JWiRhafLyszbsx6mVvzdgRGSJITItRijI+iRwR3L/AK6/2znq38WSfrSMiXZIlckeiPPYiAgKhiAAGIAAAAAGgBAwEAAAwAAAAAAAAAaLtPkp+xQOJLFlxs5MiivFkT27l0FW7MfjfdWTlyx9+hjWGTJZWXmJ10gyuaJsGjRmpkiJe40VSRdc2IgAFQAAAAAADAQAAAADAAAAAAAAAAGIsw47+CVZ7WaeDfwX5cnYhKdbIqbOPt1p8idjshEsoqfUGRHF2JgApQHQWBRJCL5bkHjOtcWKwG4iKgAAAAAAAAABgAAIYBQAA1EtWNLqTVxHHjsv5q2WxW5BzHN9up6EmJIAKJIs5imxkw1HoSTAiUWJBJDiDI6VtDRIEgmIUReMmSoamKJQI0XzYmXUsUDLGhJF1MVjSLOUshBeg1ZyoaBIvaCJNMVKBNQLbIE1cIVE0JhcQ6AicVuDKmIpibJMjQAiy0KCJ0SrH//Z"/>
          <p:cNvSpPr>
            <a:spLocks noChangeAspect="1" noChangeArrowheads="1"/>
          </p:cNvSpPr>
          <p:nvPr/>
        </p:nvSpPr>
        <p:spPr bwMode="auto">
          <a:xfrm>
            <a:off x="155575" y="-1790700"/>
            <a:ext cx="2990850" cy="3743325"/>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3560" name="Picture 8" descr="http://micro.magnet.fsu.edu/optics/timeline/people/antiqueimages/bradley.jpg"/>
          <p:cNvPicPr>
            <a:picLocks noChangeAspect="1" noChangeArrowheads="1"/>
          </p:cNvPicPr>
          <p:nvPr/>
        </p:nvPicPr>
        <p:blipFill>
          <a:blip r:embed="rId3" cstate="print"/>
          <a:srcRect/>
          <a:stretch>
            <a:fillRect/>
          </a:stretch>
        </p:blipFill>
        <p:spPr bwMode="auto">
          <a:xfrm>
            <a:off x="6156176" y="836712"/>
            <a:ext cx="1905000" cy="3000376"/>
          </a:xfrm>
          <a:prstGeom prst="rect">
            <a:avLst/>
          </a:prstGeom>
          <a:noFill/>
        </p:spPr>
      </p:pic>
    </p:spTree>
    <p:extLst>
      <p:ext uri="{BB962C8B-B14F-4D97-AF65-F5344CB8AC3E}">
        <p14:creationId xmlns:p14="http://schemas.microsoft.com/office/powerpoint/2010/main" val="425303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63688" y="851521"/>
            <a:ext cx="6465912" cy="3657599"/>
          </a:xfrm>
        </p:spPr>
        <p:txBody>
          <a:bodyPr>
            <a:noAutofit/>
          </a:bodyPr>
          <a:lstStyle/>
          <a:p>
            <a:pPr algn="just"/>
            <a:r>
              <a:rPr lang="pt-BR" sz="2800" dirty="0" smtClean="0"/>
              <a:t>Young afirma em 1804:</a:t>
            </a:r>
          </a:p>
          <a:p>
            <a:pPr algn="just"/>
            <a:r>
              <a:rPr lang="pt-BR" sz="2800" dirty="0" smtClean="0"/>
              <a:t>“Considerando-se o fenômeno da aberração das estrelas, eu estou pronto a acreditar que o éter luminoso penetra a substância de todo corpo material com pouca ou nenhuma resistência, talvez tão livre quanto o vento passe através de um bosque de árvores”.</a:t>
            </a:r>
            <a:endParaRPr lang="pt-BR" sz="2800" dirty="0"/>
          </a:p>
        </p:txBody>
      </p:sp>
      <p:sp>
        <p:nvSpPr>
          <p:cNvPr id="2" name="Título 1"/>
          <p:cNvSpPr>
            <a:spLocks noGrp="1"/>
          </p:cNvSpPr>
          <p:nvPr>
            <p:ph type="title"/>
          </p:nvPr>
        </p:nvSpPr>
        <p:spPr>
          <a:xfrm>
            <a:off x="777240" y="5034880"/>
            <a:ext cx="7543800" cy="914400"/>
          </a:xfrm>
        </p:spPr>
        <p:txBody>
          <a:bodyPr/>
          <a:lstStyle/>
          <a:p>
            <a:r>
              <a:rPr lang="pt-BR" dirty="0" smtClean="0"/>
              <a:t>Problemas Astronômicos</a:t>
            </a:r>
            <a:endParaRPr lang="pt-BR" dirty="0"/>
          </a:p>
        </p:txBody>
      </p:sp>
    </p:spTree>
    <p:extLst>
      <p:ext uri="{BB962C8B-B14F-4D97-AF65-F5344CB8AC3E}">
        <p14:creationId xmlns:p14="http://schemas.microsoft.com/office/powerpoint/2010/main" val="7755102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908720"/>
            <a:ext cx="4546848" cy="3744416"/>
          </a:xfrm>
        </p:spPr>
        <p:txBody>
          <a:bodyPr>
            <a:normAutofit/>
          </a:bodyPr>
          <a:lstStyle/>
          <a:p>
            <a:pPr algn="just"/>
            <a:r>
              <a:rPr lang="pt-BR" sz="2800" dirty="0" smtClean="0"/>
              <a:t>Em 1810 Arago realiza experimentos para verificar a relação do ângulo de refração com a velocidade da luz, mas obtém resultado nulo.</a:t>
            </a:r>
          </a:p>
        </p:txBody>
      </p:sp>
      <p:sp>
        <p:nvSpPr>
          <p:cNvPr id="2" name="Título 1"/>
          <p:cNvSpPr>
            <a:spLocks noGrp="1"/>
          </p:cNvSpPr>
          <p:nvPr>
            <p:ph type="title"/>
          </p:nvPr>
        </p:nvSpPr>
        <p:spPr/>
        <p:txBody>
          <a:bodyPr/>
          <a:lstStyle/>
          <a:p>
            <a:r>
              <a:rPr lang="pt-BR" dirty="0" smtClean="0"/>
              <a:t>Problemas Astronômicos</a:t>
            </a:r>
            <a:endParaRPr lang="pt-BR" dirty="0"/>
          </a:p>
        </p:txBody>
      </p:sp>
      <p:pic>
        <p:nvPicPr>
          <p:cNvPr id="4" name="Picture 2" descr="http://skullsinthestars.files.wordpress.com/2012/01/arago_pic.jpg"/>
          <p:cNvPicPr>
            <a:picLocks noChangeAspect="1" noChangeArrowheads="1"/>
          </p:cNvPicPr>
          <p:nvPr/>
        </p:nvPicPr>
        <p:blipFill>
          <a:blip r:embed="rId2" cstate="print"/>
          <a:srcRect/>
          <a:stretch>
            <a:fillRect/>
          </a:stretch>
        </p:blipFill>
        <p:spPr bwMode="auto">
          <a:xfrm>
            <a:off x="5796136" y="836712"/>
            <a:ext cx="2667000" cy="3743325"/>
          </a:xfrm>
          <a:prstGeom prst="rect">
            <a:avLst/>
          </a:prstGeom>
          <a:noFill/>
        </p:spPr>
      </p:pic>
    </p:spTree>
    <p:extLst>
      <p:ext uri="{BB962C8B-B14F-4D97-AF65-F5344CB8AC3E}">
        <p14:creationId xmlns:p14="http://schemas.microsoft.com/office/powerpoint/2010/main" val="353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428750" y="1368524"/>
            <a:ext cx="6286500" cy="4076700"/>
          </a:xfrm>
          <a:prstGeom prst="rect">
            <a:avLst/>
          </a:prstGeom>
          <a:noFill/>
          <a:ln w="9525">
            <a:noFill/>
            <a:miter lim="800000"/>
            <a:headEnd/>
            <a:tailEnd/>
          </a:ln>
        </p:spPr>
      </p:pic>
      <p:cxnSp>
        <p:nvCxnSpPr>
          <p:cNvPr id="3" name="Conector de seta reta 2"/>
          <p:cNvCxnSpPr/>
          <p:nvPr/>
        </p:nvCxnSpPr>
        <p:spPr>
          <a:xfrm>
            <a:off x="2915816" y="2276872"/>
            <a:ext cx="1080120"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Espaço Reservado para Conteúdo 2"/>
          <p:cNvSpPr txBox="1">
            <a:spLocks/>
          </p:cNvSpPr>
          <p:nvPr/>
        </p:nvSpPr>
        <p:spPr>
          <a:xfrm>
            <a:off x="2905472" y="1700808"/>
            <a:ext cx="1090464" cy="576064"/>
          </a:xfrm>
          <a:prstGeom prst="rect">
            <a:avLst/>
          </a:prstGeom>
        </p:spPr>
        <p:txBody>
          <a:bodyPr/>
          <a:lstStyle>
            <a:lvl1pPr marL="419100" indent="-382588" algn="l" rtl="0" eaLnBrk="0" fontAlgn="base" hangingPunct="0">
              <a:spcBef>
                <a:spcPct val="20000"/>
              </a:spcBef>
              <a:spcAft>
                <a:spcPct val="0"/>
              </a:spcAft>
              <a:buClr>
                <a:schemeClr val="accent1"/>
              </a:buClr>
              <a:buSzPct val="80000"/>
              <a:buFont typeface="Wingdings 2"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2" indent="0" algn="just">
              <a:buNone/>
            </a:pPr>
            <a:r>
              <a:rPr lang="pt-BR" dirty="0" smtClean="0">
                <a:solidFill>
                  <a:schemeClr val="bg1"/>
                </a:solidFill>
              </a:rPr>
              <a:t>Luz</a:t>
            </a:r>
          </a:p>
        </p:txBody>
      </p:sp>
      <p:sp>
        <p:nvSpPr>
          <p:cNvPr id="7" name="Espaço Reservado para Conteúdo 2"/>
          <p:cNvSpPr txBox="1">
            <a:spLocks/>
          </p:cNvSpPr>
          <p:nvPr/>
        </p:nvSpPr>
        <p:spPr>
          <a:xfrm>
            <a:off x="5508104" y="3429000"/>
            <a:ext cx="1090464" cy="576064"/>
          </a:xfrm>
          <a:prstGeom prst="rect">
            <a:avLst/>
          </a:prstGeom>
        </p:spPr>
        <p:txBody>
          <a:bodyPr/>
          <a:lstStyle>
            <a:lvl1pPr marL="419100" indent="-382588" algn="l" rtl="0" eaLnBrk="0" fontAlgn="base" hangingPunct="0">
              <a:spcBef>
                <a:spcPct val="20000"/>
              </a:spcBef>
              <a:spcAft>
                <a:spcPct val="0"/>
              </a:spcAft>
              <a:buClr>
                <a:schemeClr val="accent1"/>
              </a:buClr>
              <a:buSzPct val="80000"/>
              <a:buFont typeface="Wingdings 2"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12" indent="0" algn="just">
              <a:buNone/>
            </a:pPr>
            <a:r>
              <a:rPr lang="pt-BR" dirty="0" smtClean="0">
                <a:solidFill>
                  <a:schemeClr val="bg1"/>
                </a:solidFill>
              </a:rPr>
              <a:t>Luz</a:t>
            </a:r>
          </a:p>
        </p:txBody>
      </p:sp>
      <p:cxnSp>
        <p:nvCxnSpPr>
          <p:cNvPr id="8" name="Conector de seta reta 7"/>
          <p:cNvCxnSpPr/>
          <p:nvPr/>
        </p:nvCxnSpPr>
        <p:spPr>
          <a:xfrm flipH="1">
            <a:off x="5652120" y="4024922"/>
            <a:ext cx="1152128" cy="0"/>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295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27584" y="685801"/>
            <a:ext cx="7402016" cy="3657599"/>
          </a:xfrm>
        </p:spPr>
        <p:txBody>
          <a:bodyPr>
            <a:noAutofit/>
          </a:bodyPr>
          <a:lstStyle/>
          <a:p>
            <a:pPr algn="just"/>
            <a:r>
              <a:rPr lang="pt-BR" sz="2800" dirty="0" smtClean="0"/>
              <a:t>Em uma carta a Arago, Fresnel sugere:</a:t>
            </a:r>
          </a:p>
          <a:p>
            <a:pPr algn="just"/>
            <a:r>
              <a:rPr lang="pt-BR" sz="2800" dirty="0" smtClean="0"/>
              <a:t>“Caso se admita que o nosso globo imprime seu movimento ao éter que o envolve, conceber-se-ia facilmente por que o mesmo prisma refrata sempre a luz, qualquer que seja o lado de onde ela chega. Mas parece impossível explicar a aberração das estrelas nessa hipótese...”</a:t>
            </a:r>
            <a:endParaRPr lang="pt-BR" sz="2800" dirty="0"/>
          </a:p>
        </p:txBody>
      </p:sp>
      <p:sp>
        <p:nvSpPr>
          <p:cNvPr id="2" name="Título 1"/>
          <p:cNvSpPr>
            <a:spLocks noGrp="1"/>
          </p:cNvSpPr>
          <p:nvPr>
            <p:ph type="title"/>
          </p:nvPr>
        </p:nvSpPr>
        <p:spPr/>
        <p:txBody>
          <a:bodyPr/>
          <a:lstStyle/>
          <a:p>
            <a:r>
              <a:rPr lang="pt-BR" dirty="0" smtClean="0"/>
              <a:t>Problemas Astronômicos</a:t>
            </a:r>
            <a:endParaRPr lang="pt-BR" dirty="0"/>
          </a:p>
        </p:txBody>
      </p:sp>
    </p:spTree>
    <p:extLst>
      <p:ext uri="{BB962C8B-B14F-4D97-AF65-F5344CB8AC3E}">
        <p14:creationId xmlns:p14="http://schemas.microsoft.com/office/powerpoint/2010/main" val="2451964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1560" y="620688"/>
            <a:ext cx="7920881" cy="4248472"/>
          </a:xfrm>
        </p:spPr>
        <p:txBody>
          <a:bodyPr>
            <a:normAutofit/>
          </a:bodyPr>
          <a:lstStyle/>
          <a:p>
            <a:pPr marL="36576" indent="0" algn="just" eaLnBrk="1" fontAlgn="auto" hangingPunct="1">
              <a:spcAft>
                <a:spcPts val="0"/>
              </a:spcAft>
              <a:buNone/>
              <a:defRPr/>
            </a:pPr>
            <a:r>
              <a:rPr lang="pt-BR" sz="2600" dirty="0" smtClean="0"/>
              <a:t>O </a:t>
            </a:r>
            <a:r>
              <a:rPr lang="pt-BR" sz="2600" b="1" dirty="0" smtClean="0"/>
              <a:t>tempo absoluto</a:t>
            </a:r>
            <a:r>
              <a:rPr lang="pt-BR" sz="2600" dirty="0" smtClean="0"/>
              <a:t>, verdadeiro e matemático, por si mesmo e por sua própria natureza, flui uniformemente sem relação com nada externo, e isso se chama duração. O tempo relativo, aparente e comum é uma medida sensível e externa (seja precisa, seja desigual) da duração por meio do movimento, o qual é comumente utilizado em lugar do tempo verdadeiro, assim como uma hora, um dia, um mês, um ano [Isaac Newton, Principia </a:t>
            </a:r>
            <a:r>
              <a:rPr lang="pt-BR" sz="2600" dirty="0" err="1" smtClean="0"/>
              <a:t>Mathematica</a:t>
            </a:r>
            <a:r>
              <a:rPr lang="pt-BR" sz="2600" dirty="0" smtClean="0"/>
              <a:t> (1687)]</a:t>
            </a:r>
            <a:endParaRPr lang="pt-BR" sz="2600" dirty="0"/>
          </a:p>
        </p:txBody>
      </p:sp>
      <p:sp>
        <p:nvSpPr>
          <p:cNvPr id="2" name="Título 1"/>
          <p:cNvSpPr>
            <a:spLocks noGrp="1"/>
          </p:cNvSpPr>
          <p:nvPr>
            <p:ph type="title"/>
          </p:nvPr>
        </p:nvSpPr>
        <p:spPr>
          <a:xfrm>
            <a:off x="777240" y="5106888"/>
            <a:ext cx="7543800" cy="914400"/>
          </a:xfrm>
        </p:spPr>
        <p:txBody>
          <a:bodyPr>
            <a:normAutofit/>
          </a:bodyPr>
          <a:lstStyle/>
          <a:p>
            <a:pPr eaLnBrk="1" fontAlgn="auto" hangingPunct="1">
              <a:spcAft>
                <a:spcPts val="0"/>
              </a:spcAft>
              <a:defRPr/>
            </a:pPr>
            <a:r>
              <a:rPr lang="pt-BR" sz="4000" dirty="0" smtClean="0"/>
              <a:t>A </a:t>
            </a:r>
            <a:r>
              <a:rPr lang="pt-BR" sz="4000" dirty="0" smtClean="0"/>
              <a:t>Visão de Mundo Newtoniana</a:t>
            </a:r>
            <a:endParaRPr lang="pt-BR"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1600200"/>
            <a:ext cx="8424936" cy="4925144"/>
          </a:xfrm>
        </p:spPr>
        <p:txBody>
          <a:bodyPr>
            <a:normAutofit/>
          </a:bodyPr>
          <a:lstStyle/>
          <a:p>
            <a:pPr algn="just"/>
            <a:r>
              <a:rPr lang="pt-BR" sz="2800" dirty="0" smtClean="0"/>
              <a:t>Fresnel admite que o éter tem uma densidade </a:t>
            </a:r>
            <a:r>
              <a:rPr lang="pt-BR" sz="2800" b="1" dirty="0" smtClean="0"/>
              <a:t>d</a:t>
            </a:r>
            <a:r>
              <a:rPr lang="pt-BR" sz="2800" dirty="0" smtClean="0"/>
              <a:t>. Os corpos refringentes teriam uma concentração maior de éter no seu interior d’.</a:t>
            </a:r>
          </a:p>
          <a:p>
            <a:pPr algn="just"/>
            <a:r>
              <a:rPr lang="pt-BR" sz="2800" dirty="0" smtClean="0"/>
              <a:t>Ao moverem os corpos carregam consigo uma parte do éter contido no seu interior, justamente o excesso de éter.</a:t>
            </a:r>
          </a:p>
          <a:p>
            <a:pPr algn="just"/>
            <a:r>
              <a:rPr lang="pt-BR" sz="2800" dirty="0" smtClean="0"/>
              <a:t>Esse éter transportado era responsável por uma variação na velocidade da luz dentro do corpo.</a:t>
            </a:r>
            <a:endParaRPr lang="pt-BR" sz="2800" dirty="0"/>
          </a:p>
        </p:txBody>
      </p:sp>
      <p:sp>
        <p:nvSpPr>
          <p:cNvPr id="2" name="Título 1"/>
          <p:cNvSpPr>
            <a:spLocks noGrp="1"/>
          </p:cNvSpPr>
          <p:nvPr>
            <p:ph type="title"/>
          </p:nvPr>
        </p:nvSpPr>
        <p:spPr>
          <a:xfrm>
            <a:off x="601216" y="629816"/>
            <a:ext cx="7859216" cy="998984"/>
          </a:xfrm>
        </p:spPr>
        <p:txBody>
          <a:bodyPr/>
          <a:lstStyle/>
          <a:p>
            <a:r>
              <a:rPr lang="pt-BR" sz="4400" dirty="0" smtClean="0"/>
              <a:t>Arrastamento Parcial do </a:t>
            </a:r>
            <a:r>
              <a:rPr lang="pt-BR" sz="4400" dirty="0" smtClean="0"/>
              <a:t>Éter</a:t>
            </a:r>
            <a:endParaRPr lang="pt-BR" sz="4400" dirty="0"/>
          </a:p>
        </p:txBody>
      </p:sp>
    </p:spTree>
    <p:extLst>
      <p:ext uri="{BB962C8B-B14F-4D97-AF65-F5344CB8AC3E}">
        <p14:creationId xmlns:p14="http://schemas.microsoft.com/office/powerpoint/2010/main" val="4294459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1672208"/>
            <a:ext cx="8064896" cy="4781128"/>
          </a:xfrm>
        </p:spPr>
        <p:txBody>
          <a:bodyPr>
            <a:normAutofit/>
          </a:bodyPr>
          <a:lstStyle/>
          <a:p>
            <a:pPr algn="just"/>
            <a:r>
              <a:rPr lang="pt-BR" sz="2800" dirty="0" smtClean="0"/>
              <a:t>Como determinar a velocidade da luz dentro do prisma?</a:t>
            </a:r>
          </a:p>
          <a:p>
            <a:pPr algn="just"/>
            <a:r>
              <a:rPr lang="pt-BR" sz="2800" dirty="0" smtClean="0"/>
              <a:t>Supondo o éter como um fluído elástico, podemos escrever que as densidades dos meios estão na razão inversa dos quadrados da velocidade de propagação nesses meios.</a:t>
            </a:r>
          </a:p>
          <a:p>
            <a:pPr algn="ctr">
              <a:buNone/>
            </a:pPr>
            <a:r>
              <a:rPr lang="pt-BR" sz="2800" dirty="0" smtClean="0"/>
              <a:t>d’/d = c</a:t>
            </a:r>
            <a:r>
              <a:rPr lang="pt-BR" sz="2800" baseline="30000" dirty="0" smtClean="0"/>
              <a:t>2</a:t>
            </a:r>
            <a:r>
              <a:rPr lang="pt-BR" sz="2800" dirty="0" smtClean="0"/>
              <a:t>/v</a:t>
            </a:r>
            <a:r>
              <a:rPr lang="pt-BR" sz="2800" baseline="30000" dirty="0" smtClean="0"/>
              <a:t>2</a:t>
            </a:r>
            <a:r>
              <a:rPr lang="pt-BR" sz="2800" dirty="0" smtClean="0"/>
              <a:t> </a:t>
            </a:r>
          </a:p>
          <a:p>
            <a:pPr algn="ctr">
              <a:buNone/>
            </a:pPr>
            <a:endParaRPr lang="pt-BR" sz="2800" baseline="30000" dirty="0"/>
          </a:p>
        </p:txBody>
      </p:sp>
      <p:sp>
        <p:nvSpPr>
          <p:cNvPr id="2" name="Título 1"/>
          <p:cNvSpPr>
            <a:spLocks noGrp="1"/>
          </p:cNvSpPr>
          <p:nvPr>
            <p:ph type="title"/>
          </p:nvPr>
        </p:nvSpPr>
        <p:spPr>
          <a:xfrm>
            <a:off x="673224" y="548680"/>
            <a:ext cx="8003232" cy="1143000"/>
          </a:xfrm>
        </p:spPr>
        <p:txBody>
          <a:bodyPr/>
          <a:lstStyle/>
          <a:p>
            <a:r>
              <a:rPr lang="pt-BR" sz="4400" dirty="0" smtClean="0"/>
              <a:t>Arrastamento Parcial do </a:t>
            </a:r>
            <a:r>
              <a:rPr lang="pt-BR" sz="4400" dirty="0" smtClean="0"/>
              <a:t>Éter</a:t>
            </a:r>
            <a:endParaRPr lang="pt-BR" sz="4400" dirty="0"/>
          </a:p>
        </p:txBody>
      </p:sp>
    </p:spTree>
    <p:extLst>
      <p:ext uri="{BB962C8B-B14F-4D97-AF65-F5344CB8AC3E}">
        <p14:creationId xmlns:p14="http://schemas.microsoft.com/office/powerpoint/2010/main" val="3985068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8" y="1816224"/>
            <a:ext cx="6984776" cy="4781128"/>
          </a:xfrm>
        </p:spPr>
        <p:txBody>
          <a:bodyPr>
            <a:normAutofit/>
          </a:bodyPr>
          <a:lstStyle/>
          <a:p>
            <a:pPr algn="ctr">
              <a:buNone/>
            </a:pPr>
            <a:r>
              <a:rPr lang="pt-BR" sz="2800" dirty="0" smtClean="0"/>
              <a:t>O movimento do corpos carrega parte do éter:</a:t>
            </a:r>
          </a:p>
          <a:p>
            <a:pPr algn="ctr">
              <a:buNone/>
            </a:pPr>
            <a:r>
              <a:rPr lang="pt-BR" sz="2800" dirty="0" err="1" smtClean="0"/>
              <a:t>d</a:t>
            </a:r>
            <a:r>
              <a:rPr lang="pt-BR" sz="2800" baseline="-25000" dirty="0" err="1" smtClean="0"/>
              <a:t>arrastado</a:t>
            </a:r>
            <a:r>
              <a:rPr lang="pt-BR" sz="2800" dirty="0" smtClean="0"/>
              <a:t> = d’ – d</a:t>
            </a:r>
          </a:p>
          <a:p>
            <a:pPr algn="ctr">
              <a:buNone/>
            </a:pPr>
            <a:r>
              <a:rPr lang="pt-BR" sz="2800" dirty="0" smtClean="0"/>
              <a:t>Sendo: d’/d = c</a:t>
            </a:r>
            <a:r>
              <a:rPr lang="pt-BR" sz="2800" baseline="30000" dirty="0" smtClean="0"/>
              <a:t>2</a:t>
            </a:r>
            <a:r>
              <a:rPr lang="pt-BR" sz="2800" dirty="0" smtClean="0"/>
              <a:t>/v</a:t>
            </a:r>
            <a:r>
              <a:rPr lang="pt-BR" sz="2800" baseline="30000" dirty="0" smtClean="0"/>
              <a:t>2</a:t>
            </a:r>
            <a:r>
              <a:rPr lang="pt-BR" sz="2800" dirty="0" smtClean="0"/>
              <a:t> </a:t>
            </a:r>
          </a:p>
          <a:p>
            <a:pPr algn="ctr">
              <a:buNone/>
            </a:pPr>
            <a:endParaRPr lang="pt-BR" sz="2800" baseline="30000" dirty="0" smtClean="0"/>
          </a:p>
          <a:p>
            <a:pPr algn="ctr">
              <a:buNone/>
            </a:pPr>
            <a:r>
              <a:rPr lang="pt-BR" sz="2800" baseline="30000" dirty="0" smtClean="0"/>
              <a:t> </a:t>
            </a:r>
            <a:r>
              <a:rPr lang="pt-BR" sz="2800" dirty="0" smtClean="0"/>
              <a:t> A velocidade da luz (c’) dentro de um corpo com velocidade v’ é dada por:</a:t>
            </a:r>
            <a:endParaRPr lang="pt-BR" sz="2800" baseline="30000" dirty="0" smtClean="0"/>
          </a:p>
          <a:p>
            <a:pPr algn="ctr">
              <a:buNone/>
            </a:pPr>
            <a:r>
              <a:rPr lang="pt-BR" sz="2800" baseline="30000" dirty="0" smtClean="0"/>
              <a:t> </a:t>
            </a:r>
            <a:r>
              <a:rPr lang="pt-BR" sz="2800" dirty="0" smtClean="0"/>
              <a:t> c’ = c + (1 – v</a:t>
            </a:r>
            <a:r>
              <a:rPr lang="pt-BR" sz="2800" baseline="30000" dirty="0" smtClean="0"/>
              <a:t>2</a:t>
            </a:r>
            <a:r>
              <a:rPr lang="pt-BR" sz="2800" dirty="0" smtClean="0"/>
              <a:t>/c</a:t>
            </a:r>
            <a:r>
              <a:rPr lang="pt-BR" sz="2800" baseline="30000" dirty="0" smtClean="0"/>
              <a:t>2</a:t>
            </a:r>
            <a:r>
              <a:rPr lang="pt-BR" sz="2800" dirty="0" smtClean="0"/>
              <a:t>) v</a:t>
            </a:r>
            <a:r>
              <a:rPr lang="pt-BR" sz="2800" dirty="0" smtClean="0"/>
              <a:t>’</a:t>
            </a:r>
            <a:endParaRPr lang="pt-BR" sz="2800" dirty="0" smtClean="0"/>
          </a:p>
        </p:txBody>
      </p:sp>
      <p:sp>
        <p:nvSpPr>
          <p:cNvPr id="2" name="Título 1"/>
          <p:cNvSpPr>
            <a:spLocks noGrp="1"/>
          </p:cNvSpPr>
          <p:nvPr>
            <p:ph type="title"/>
          </p:nvPr>
        </p:nvSpPr>
        <p:spPr>
          <a:xfrm>
            <a:off x="745232" y="620688"/>
            <a:ext cx="7787208" cy="1143000"/>
          </a:xfrm>
        </p:spPr>
        <p:txBody>
          <a:bodyPr/>
          <a:lstStyle/>
          <a:p>
            <a:r>
              <a:rPr lang="pt-BR" sz="4400" dirty="0" smtClean="0"/>
              <a:t>Arrastamento Parcial do </a:t>
            </a:r>
            <a:r>
              <a:rPr lang="pt-BR" sz="4400" dirty="0" smtClean="0"/>
              <a:t>Éter</a:t>
            </a:r>
            <a:endParaRPr lang="pt-BR" sz="4400" dirty="0"/>
          </a:p>
        </p:txBody>
      </p:sp>
    </p:spTree>
    <p:extLst>
      <p:ext uri="{BB962C8B-B14F-4D97-AF65-F5344CB8AC3E}">
        <p14:creationId xmlns:p14="http://schemas.microsoft.com/office/powerpoint/2010/main" val="161624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71600" y="2276872"/>
            <a:ext cx="6953200" cy="3849291"/>
          </a:xfrm>
        </p:spPr>
        <p:txBody>
          <a:bodyPr>
            <a:normAutofit/>
          </a:bodyPr>
          <a:lstStyle/>
          <a:p>
            <a:r>
              <a:rPr lang="pt-BR" sz="2800" dirty="0" err="1" smtClean="0"/>
              <a:t>Fizeau</a:t>
            </a:r>
            <a:r>
              <a:rPr lang="pt-BR" sz="2800" dirty="0" smtClean="0"/>
              <a:t> (1851)</a:t>
            </a:r>
          </a:p>
          <a:p>
            <a:endParaRPr lang="pt-BR" sz="2800" dirty="0"/>
          </a:p>
          <a:p>
            <a:r>
              <a:rPr lang="pt-BR" sz="2800" dirty="0" err="1" smtClean="0"/>
              <a:t>Michelson</a:t>
            </a:r>
            <a:r>
              <a:rPr lang="pt-BR" sz="2800" dirty="0" smtClean="0"/>
              <a:t> (1881)</a:t>
            </a:r>
          </a:p>
          <a:p>
            <a:endParaRPr lang="pt-BR" sz="2800" dirty="0"/>
          </a:p>
          <a:p>
            <a:r>
              <a:rPr lang="pt-BR" sz="2800" dirty="0" err="1" smtClean="0"/>
              <a:t>Michelson</a:t>
            </a:r>
            <a:r>
              <a:rPr lang="pt-BR" sz="2800" dirty="0" smtClean="0"/>
              <a:t> e </a:t>
            </a:r>
            <a:r>
              <a:rPr lang="pt-BR" sz="2800" dirty="0" err="1" smtClean="0"/>
              <a:t>Morley</a:t>
            </a:r>
            <a:r>
              <a:rPr lang="pt-BR" sz="2800" dirty="0" smtClean="0"/>
              <a:t> (1887)</a:t>
            </a:r>
            <a:endParaRPr lang="pt-BR" sz="2800" dirty="0"/>
          </a:p>
        </p:txBody>
      </p:sp>
      <p:sp>
        <p:nvSpPr>
          <p:cNvPr id="2" name="Título 1"/>
          <p:cNvSpPr>
            <a:spLocks noGrp="1"/>
          </p:cNvSpPr>
          <p:nvPr>
            <p:ph type="title"/>
          </p:nvPr>
        </p:nvSpPr>
        <p:spPr>
          <a:xfrm>
            <a:off x="920824" y="634678"/>
            <a:ext cx="7467600" cy="1426170"/>
          </a:xfrm>
        </p:spPr>
        <p:txBody>
          <a:bodyPr/>
          <a:lstStyle/>
          <a:p>
            <a:r>
              <a:rPr lang="pt-BR" dirty="0" smtClean="0"/>
              <a:t>Outras experiências de resultado nulo...</a:t>
            </a:r>
            <a:endParaRPr lang="pt-BR" dirty="0"/>
          </a:p>
        </p:txBody>
      </p:sp>
    </p:spTree>
    <p:extLst>
      <p:ext uri="{BB962C8B-B14F-4D97-AF65-F5344CB8AC3E}">
        <p14:creationId xmlns:p14="http://schemas.microsoft.com/office/powerpoint/2010/main" val="3136595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240" y="4876800"/>
            <a:ext cx="7543800" cy="1288504"/>
          </a:xfrm>
        </p:spPr>
        <p:txBody>
          <a:bodyPr/>
          <a:lstStyle/>
          <a:p>
            <a:r>
              <a:rPr lang="pt-BR" sz="4800" dirty="0" err="1"/>
              <a:t>Michelson</a:t>
            </a:r>
            <a:r>
              <a:rPr lang="pt-BR" sz="4800" dirty="0"/>
              <a:t> e </a:t>
            </a:r>
            <a:r>
              <a:rPr lang="pt-BR" sz="4800" dirty="0" err="1"/>
              <a:t>Morley</a:t>
            </a:r>
            <a:r>
              <a:rPr lang="pt-BR" sz="4800" dirty="0"/>
              <a:t> (1887</a:t>
            </a:r>
            <a:r>
              <a:rPr lang="pt-BR" sz="4800" dirty="0" smtClean="0"/>
              <a:t>)</a:t>
            </a:r>
            <a:endParaRPr lang="pt-BR" sz="4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1196752"/>
            <a:ext cx="4105275"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259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a:xfrm>
            <a:off x="457200" y="274639"/>
            <a:ext cx="8002588" cy="1210145"/>
          </a:xfrm>
        </p:spPr>
        <p:txBody>
          <a:bodyPr/>
          <a:lstStyle/>
          <a:p>
            <a:pPr algn="ctr" eaLnBrk="1" hangingPunct="1"/>
            <a:r>
              <a:rPr lang="pt-BR" altLang="pt-BR" sz="3600" dirty="0"/>
              <a:t>Os Antecedentes de </a:t>
            </a:r>
            <a:r>
              <a:rPr lang="pt-BR" altLang="pt-BR" sz="3600" dirty="0" smtClean="0"/>
              <a:t>Einstein:</a:t>
            </a:r>
            <a:br>
              <a:rPr lang="pt-BR" altLang="pt-BR" sz="3600" dirty="0" smtClean="0"/>
            </a:br>
            <a:r>
              <a:rPr lang="pt-BR" altLang="pt-BR" sz="3600" dirty="0" smtClean="0"/>
              <a:t>O Eletromagnetismo</a:t>
            </a:r>
            <a:r>
              <a:rPr lang="pt-BR" altLang="pt-BR" sz="3600" dirty="0"/>
              <a:t>.</a:t>
            </a:r>
          </a:p>
        </p:txBody>
      </p:sp>
      <p:pic>
        <p:nvPicPr>
          <p:cNvPr id="21508" name="Picture 4" descr="http://www.wired.com/images/article/full/2008/09/faraday_350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645024"/>
            <a:ext cx="2157487" cy="282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http://www.st-andrews.ac.uk/~ulf/perfectmaxw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772816"/>
            <a:ext cx="2272184" cy="283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Resultado de imagem para lorent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717032"/>
            <a:ext cx="19050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326" y="1772816"/>
            <a:ext cx="1969482" cy="2835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Espaço Reservado para Conteúdo 2"/>
          <p:cNvSpPr>
            <a:spLocks noGrp="1"/>
          </p:cNvSpPr>
          <p:nvPr>
            <p:ph idx="1"/>
          </p:nvPr>
        </p:nvSpPr>
        <p:spPr>
          <a:xfrm>
            <a:off x="395288" y="836712"/>
            <a:ext cx="5832475" cy="4137025"/>
          </a:xfrm>
        </p:spPr>
        <p:txBody>
          <a:bodyPr>
            <a:normAutofit/>
          </a:bodyPr>
          <a:lstStyle/>
          <a:p>
            <a:pPr algn="just" eaLnBrk="1" hangingPunct="1"/>
            <a:r>
              <a:rPr lang="pt-BR" altLang="pt-BR" sz="2800" dirty="0" smtClean="0"/>
              <a:t>E o que Einstein achava disso tudo?</a:t>
            </a:r>
            <a:endParaRPr lang="pt-BR" altLang="pt-BR" sz="2800" dirty="0"/>
          </a:p>
          <a:p>
            <a:pPr algn="just" eaLnBrk="1" hangingPunct="1"/>
            <a:endParaRPr lang="pt-BR" altLang="pt-BR" sz="2800" dirty="0"/>
          </a:p>
          <a:p>
            <a:pPr algn="just" eaLnBrk="1" hangingPunct="1"/>
            <a:r>
              <a:rPr lang="pt-BR" altLang="pt-BR" sz="2800" dirty="0" smtClean="0"/>
              <a:t>A resposta disto está em seus trabalhos de 1905.</a:t>
            </a:r>
            <a:endParaRPr lang="pt-BR" altLang="pt-BR" sz="2800" dirty="0"/>
          </a:p>
        </p:txBody>
      </p:sp>
      <p:sp>
        <p:nvSpPr>
          <p:cNvPr id="2" name="Título 1"/>
          <p:cNvSpPr>
            <a:spLocks noGrp="1"/>
          </p:cNvSpPr>
          <p:nvPr>
            <p:ph type="title"/>
          </p:nvPr>
        </p:nvSpPr>
        <p:spPr>
          <a:xfrm>
            <a:off x="777240" y="4797152"/>
            <a:ext cx="7543800" cy="1440160"/>
          </a:xfrm>
        </p:spPr>
        <p:txBody>
          <a:bodyPr>
            <a:normAutofit fontScale="90000"/>
          </a:bodyPr>
          <a:lstStyle/>
          <a:p>
            <a:pPr eaLnBrk="1" fontAlgn="auto" hangingPunct="1">
              <a:spcAft>
                <a:spcPts val="0"/>
              </a:spcAft>
              <a:defRPr/>
            </a:pPr>
            <a:r>
              <a:rPr lang="pt-BR" dirty="0" smtClean="0"/>
              <a:t>A Eletrodinâmica dos Corpos em Movimento</a:t>
            </a:r>
            <a:endParaRPr lang="pt-BR" dirty="0"/>
          </a:p>
        </p:txBody>
      </p:sp>
      <p:pic>
        <p:nvPicPr>
          <p:cNvPr id="22532" name="Picture 4" descr="https://encrypted-tbn2.gstatic.com/images?q=tbn:ANd9GcTatDmkSQ4bG5IoBuBzMyfZKx3NaTzq7AsKOo3BYWdihEKNkCg6d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1340768"/>
            <a:ext cx="2160587"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actascientiae.org/Einstein_01.jpg"/>
          <p:cNvPicPr>
            <a:picLocks noChangeAspect="1" noChangeArrowheads="1"/>
          </p:cNvPicPr>
          <p:nvPr/>
        </p:nvPicPr>
        <p:blipFill>
          <a:blip r:embed="rId2">
            <a:extLst>
              <a:ext uri="{28A0092B-C50C-407E-A947-70E740481C1C}">
                <a14:useLocalDpi xmlns:a14="http://schemas.microsoft.com/office/drawing/2010/main" val="0"/>
              </a:ext>
            </a:extLst>
          </a:blip>
          <a:srcRect l="2188" r="61710" b="72379"/>
          <a:stretch>
            <a:fillRect/>
          </a:stretch>
        </p:blipFill>
        <p:spPr bwMode="auto">
          <a:xfrm>
            <a:off x="755650" y="2781300"/>
            <a:ext cx="425132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actascientiae.org/Einstein_01.jpg"/>
          <p:cNvPicPr>
            <a:picLocks noChangeAspect="1" noChangeArrowheads="1"/>
          </p:cNvPicPr>
          <p:nvPr/>
        </p:nvPicPr>
        <p:blipFill>
          <a:blip r:embed="rId2">
            <a:extLst>
              <a:ext uri="{28A0092B-C50C-407E-A947-70E740481C1C}">
                <a14:useLocalDpi xmlns:a14="http://schemas.microsoft.com/office/drawing/2010/main" val="0"/>
              </a:ext>
            </a:extLst>
          </a:blip>
          <a:srcRect l="62244" t="10368" r="7518" b="30626"/>
          <a:stretch>
            <a:fillRect/>
          </a:stretch>
        </p:blipFill>
        <p:spPr bwMode="auto">
          <a:xfrm>
            <a:off x="5724525" y="1938338"/>
            <a:ext cx="2808288" cy="414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457200" y="692150"/>
            <a:ext cx="7467600" cy="1143000"/>
          </a:xfrm>
          <a:prstGeom prst="rect">
            <a:avLst/>
          </a:prstGeom>
        </p:spPr>
        <p:txBody>
          <a:bodyPr>
            <a:normAutofit fontScale="97500"/>
          </a:bodyPr>
          <a:lst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a:lstStyle>
          <a:p>
            <a:pPr eaLnBrk="1" fontAlgn="auto" hangingPunct="1">
              <a:spcAft>
                <a:spcPts val="0"/>
              </a:spcAft>
              <a:defRPr/>
            </a:pPr>
            <a:r>
              <a:rPr lang="pt-BR" i="1" dirty="0" err="1"/>
              <a:t>Annalen</a:t>
            </a:r>
            <a:r>
              <a:rPr lang="pt-BR" i="1" dirty="0"/>
              <a:t> der </a:t>
            </a:r>
            <a:r>
              <a:rPr lang="pt-BR" i="1" dirty="0" err="1"/>
              <a:t>Physik</a:t>
            </a:r>
            <a:r>
              <a:rPr lang="pt-BR" i="1" dirty="0"/>
              <a:t>, </a:t>
            </a:r>
            <a:r>
              <a:rPr lang="pt-BR" dirty="0"/>
              <a:t>1905, </a:t>
            </a:r>
            <a:r>
              <a:rPr lang="pt-BR" b="1" dirty="0"/>
              <a:t>17</a:t>
            </a:r>
            <a:endParaRPr lang="pt-BR" dirty="0"/>
          </a:p>
        </p:txBody>
      </p:sp>
    </p:spTree>
    <p:extLst>
      <p:ext uri="{BB962C8B-B14F-4D97-AF65-F5344CB8AC3E}">
        <p14:creationId xmlns:p14="http://schemas.microsoft.com/office/powerpoint/2010/main" val="23767420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Conteúdo 2"/>
          <p:cNvSpPr>
            <a:spLocks noGrp="1"/>
          </p:cNvSpPr>
          <p:nvPr>
            <p:ph idx="1"/>
          </p:nvPr>
        </p:nvSpPr>
        <p:spPr>
          <a:xfrm>
            <a:off x="467493" y="692150"/>
            <a:ext cx="8208963" cy="5905500"/>
          </a:xfrm>
        </p:spPr>
        <p:txBody>
          <a:bodyPr/>
          <a:lstStyle/>
          <a:p>
            <a:pPr marL="34925" indent="0" algn="just">
              <a:buFont typeface="Wingdings 2" pitchFamily="18" charset="2"/>
              <a:buNone/>
            </a:pPr>
            <a:r>
              <a:rPr lang="pt-BR" altLang="pt-BR" sz="2800" dirty="0" smtClean="0"/>
              <a:t>“Como é bem conhecido, a eletrodinâmica de Maxwell – tal como usualmente entendida no momento -, quando aplicada a corpos em movimento, </a:t>
            </a:r>
            <a:r>
              <a:rPr lang="pt-BR" altLang="pt-BR" sz="2800" u="sng" dirty="0" smtClean="0"/>
              <a:t>produz assimetrias que não parecem ser inerentes ao fenômeno</a:t>
            </a:r>
            <a:r>
              <a:rPr lang="pt-BR" altLang="pt-BR" sz="2800" dirty="0" smtClean="0"/>
              <a:t>. Considere-se, por exemplo, a interação eletrodinâmica entre um imã e um condutor. O fenômeno observável, aqui, depende apenas do movimento relativo entre o condutor e o imã, ao passo que o ponto de vista usual faz um distinção clara entre os dois casos, nos quais um ou outro dos dois corpos está em movimento (...)</a:t>
            </a:r>
          </a:p>
        </p:txBody>
      </p:sp>
    </p:spTree>
    <p:extLst>
      <p:ext uri="{BB962C8B-B14F-4D97-AF65-F5344CB8AC3E}">
        <p14:creationId xmlns:p14="http://schemas.microsoft.com/office/powerpoint/2010/main" val="15856385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Conteúdo 2"/>
          <p:cNvSpPr>
            <a:spLocks noGrp="1"/>
          </p:cNvSpPr>
          <p:nvPr>
            <p:ph idx="1"/>
          </p:nvPr>
        </p:nvSpPr>
        <p:spPr>
          <a:xfrm>
            <a:off x="322584" y="443954"/>
            <a:ext cx="8497888" cy="5721350"/>
          </a:xfrm>
        </p:spPr>
        <p:txBody>
          <a:bodyPr/>
          <a:lstStyle/>
          <a:p>
            <a:pPr marL="34925" indent="0" algn="just">
              <a:buFont typeface="Wingdings 2" pitchFamily="18" charset="2"/>
              <a:buNone/>
            </a:pPr>
            <a:r>
              <a:rPr lang="pt-BR" altLang="pt-BR" sz="2800" dirty="0" smtClean="0"/>
              <a:t>(...) Pois se o imã está em movimento e o condutor está em repouso, surge, nas vizinhanças do imã, um campo elétrico com um valor definido de energia que produz uma corrente onde quer que estejam localizadas partes do condutor. Se o imã, contudo estiver em repouso, enquanto o condutor se move, não surge qualquer campo elétrico na vizinhança do imã, mas, sim, uma força eletromotriz no condutor, que não corresponde a nenhuma energia per se, mas que, supondo-se uma igualdade do movimento relativo, nos dois casos, dá origem a correntes elétricas de mesma magnitude e sentido que as produzidas, no primeiro caso, pelas forças elétricas.</a:t>
            </a:r>
          </a:p>
        </p:txBody>
      </p:sp>
    </p:spTree>
    <p:extLst>
      <p:ext uri="{BB962C8B-B14F-4D97-AF65-F5344CB8AC3E}">
        <p14:creationId xmlns:p14="http://schemas.microsoft.com/office/powerpoint/2010/main" val="3504714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Espaço Reservado para Conteúdo 2"/>
          <p:cNvSpPr>
            <a:spLocks noGrp="1"/>
          </p:cNvSpPr>
          <p:nvPr>
            <p:ph idx="1"/>
          </p:nvPr>
        </p:nvSpPr>
        <p:spPr>
          <a:xfrm>
            <a:off x="755576" y="764703"/>
            <a:ext cx="7632848" cy="3672409"/>
          </a:xfrm>
        </p:spPr>
        <p:txBody>
          <a:bodyPr>
            <a:normAutofit/>
          </a:bodyPr>
          <a:lstStyle/>
          <a:p>
            <a:pPr marL="18288" indent="0" algn="just" eaLnBrk="1" hangingPunct="1">
              <a:buNone/>
            </a:pPr>
            <a:r>
              <a:rPr lang="pt-BR" altLang="pt-BR" sz="2600" dirty="0" smtClean="0"/>
              <a:t>O </a:t>
            </a:r>
            <a:r>
              <a:rPr lang="pt-BR" altLang="pt-BR" sz="2600" b="1" dirty="0"/>
              <a:t>espaço absoluto</a:t>
            </a:r>
            <a:r>
              <a:rPr lang="pt-BR" altLang="pt-BR" sz="2600" dirty="0"/>
              <a:t>, em sua própria natureza, sem relação com nada externo, permanece sempre similar e imóvel. Os espaços absoluto e relativo são iguais em forma e magnitude, mas eles não se mantêm sempre numericamente iguais. [Isaac Newton, Principia </a:t>
            </a:r>
            <a:r>
              <a:rPr lang="pt-BR" altLang="pt-BR" sz="2600" dirty="0" err="1"/>
              <a:t>Mathematica</a:t>
            </a:r>
            <a:r>
              <a:rPr lang="pt-BR" altLang="pt-BR" sz="2600" dirty="0"/>
              <a:t> (1687)]</a:t>
            </a:r>
          </a:p>
        </p:txBody>
      </p:sp>
      <p:sp>
        <p:nvSpPr>
          <p:cNvPr id="2" name="Título 1"/>
          <p:cNvSpPr>
            <a:spLocks noGrp="1"/>
          </p:cNvSpPr>
          <p:nvPr>
            <p:ph type="title"/>
          </p:nvPr>
        </p:nvSpPr>
        <p:spPr/>
        <p:txBody>
          <a:bodyPr>
            <a:normAutofit/>
          </a:bodyPr>
          <a:lstStyle/>
          <a:p>
            <a:pPr eaLnBrk="1" fontAlgn="auto" hangingPunct="1">
              <a:spcAft>
                <a:spcPts val="0"/>
              </a:spcAft>
              <a:defRPr/>
            </a:pPr>
            <a:r>
              <a:rPr lang="pt-BR" sz="4000" dirty="0" smtClean="0"/>
              <a:t>A </a:t>
            </a:r>
            <a:r>
              <a:rPr lang="pt-BR" sz="4000" dirty="0" smtClean="0"/>
              <a:t>Visão de Mundo Newtoniana</a:t>
            </a:r>
            <a:endParaRPr lang="pt-BR"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descr="http://www.brasilescola.com/upload/conteudo/images/7f93fe54812dd3aa384fc8e5ca5439f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924175"/>
            <a:ext cx="65563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Espaço Reservado para Conteúdo 2"/>
          <p:cNvSpPr txBox="1">
            <a:spLocks/>
          </p:cNvSpPr>
          <p:nvPr/>
        </p:nvSpPr>
        <p:spPr bwMode="auto">
          <a:xfrm>
            <a:off x="395288" y="620713"/>
            <a:ext cx="82089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buClr>
                <a:schemeClr val="accent1"/>
              </a:buClr>
              <a:buSzPct val="80000"/>
            </a:pPr>
            <a:r>
              <a:rPr lang="pt-BR" altLang="pt-BR" sz="3000" dirty="0">
                <a:latin typeface="+mj-lt"/>
              </a:rPr>
              <a:t>Indução de Faraday</a:t>
            </a:r>
          </a:p>
          <a:p>
            <a:pPr algn="ctr" eaLnBrk="1" hangingPunct="1">
              <a:spcBef>
                <a:spcPct val="20000"/>
              </a:spcBef>
              <a:buClr>
                <a:schemeClr val="accent1"/>
              </a:buClr>
              <a:buSzPct val="80000"/>
            </a:pPr>
            <a:r>
              <a:rPr lang="pt-BR" altLang="pt-BR" sz="3000" dirty="0">
                <a:latin typeface="+mj-lt"/>
              </a:rPr>
              <a:t>X</a:t>
            </a:r>
          </a:p>
          <a:p>
            <a:pPr algn="ctr" eaLnBrk="1" hangingPunct="1">
              <a:spcBef>
                <a:spcPct val="20000"/>
              </a:spcBef>
              <a:buClr>
                <a:schemeClr val="accent1"/>
              </a:buClr>
              <a:buSzPct val="80000"/>
            </a:pPr>
            <a:r>
              <a:rPr lang="pt-BR" altLang="pt-BR" sz="3000" dirty="0">
                <a:latin typeface="+mj-lt"/>
              </a:rPr>
              <a:t>Força de Lorentz</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Conteúdo 2"/>
          <p:cNvSpPr>
            <a:spLocks noGrp="1"/>
          </p:cNvSpPr>
          <p:nvPr>
            <p:ph idx="1"/>
          </p:nvPr>
        </p:nvSpPr>
        <p:spPr>
          <a:xfrm>
            <a:off x="539750" y="548680"/>
            <a:ext cx="7993063" cy="5721350"/>
          </a:xfrm>
        </p:spPr>
        <p:txBody>
          <a:bodyPr/>
          <a:lstStyle/>
          <a:p>
            <a:pPr marL="34925" indent="0" algn="just">
              <a:buFont typeface="Wingdings 2" pitchFamily="18" charset="2"/>
              <a:buNone/>
            </a:pPr>
            <a:r>
              <a:rPr lang="pt-BR" altLang="pt-BR" sz="2800" u="sng" dirty="0" smtClean="0"/>
              <a:t>Exemplos deste tipo – em conjunto com as tentativas malsucedidas de detectar um movimento da Terra relativo ao “meio </a:t>
            </a:r>
            <a:r>
              <a:rPr lang="pt-BR" altLang="pt-BR" sz="2800" u="sng" dirty="0" err="1" smtClean="0"/>
              <a:t>luminífero</a:t>
            </a:r>
            <a:r>
              <a:rPr lang="pt-BR" altLang="pt-BR" sz="2800" u="sng" dirty="0" smtClean="0"/>
              <a:t>” – levam à conjectura de que não apenas os fenômenos da mecânica mas também os da eletrodinâmica não têm propriedades que correspondam ao conceito de repouso absoluto. </a:t>
            </a:r>
            <a:r>
              <a:rPr lang="pt-BR" altLang="pt-BR" sz="2800" dirty="0" smtClean="0"/>
              <a:t>Ao contrário, as mesmas leis da eletrodinâmica e da óptica serão válidas para todos os sistemas de coordenadas nos quais valem as equações da mecânica, como foi recentemente demonstrado para quantidades de primeira ordem. </a:t>
            </a:r>
          </a:p>
        </p:txBody>
      </p:sp>
    </p:spTree>
    <p:extLst>
      <p:ext uri="{BB962C8B-B14F-4D97-AF65-F5344CB8AC3E}">
        <p14:creationId xmlns:p14="http://schemas.microsoft.com/office/powerpoint/2010/main" val="1737570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Conteúdo 2"/>
          <p:cNvSpPr>
            <a:spLocks noGrp="1"/>
          </p:cNvSpPr>
          <p:nvPr>
            <p:ph idx="1"/>
          </p:nvPr>
        </p:nvSpPr>
        <p:spPr>
          <a:xfrm>
            <a:off x="611385" y="587970"/>
            <a:ext cx="7993063" cy="5721350"/>
          </a:xfrm>
        </p:spPr>
        <p:txBody>
          <a:bodyPr/>
          <a:lstStyle/>
          <a:p>
            <a:pPr marL="34925" indent="0" algn="just">
              <a:buFont typeface="Wingdings 2" pitchFamily="18" charset="2"/>
              <a:buNone/>
            </a:pPr>
            <a:r>
              <a:rPr lang="pt-BR" altLang="pt-BR" sz="2800" u="sng" dirty="0" smtClean="0"/>
              <a:t>Elevaremos essa conjectura (cujo conteúdo, daqui em diante, será chamado de “princípio da relatividade”) à condição de um postulado. Iremos também introduzir outro postulado, apenas aparentemente incompatível com esse, a saber: que a luz sempre se propaga no espaço vazio com uma velocidade definida, que é independente do estado de movimento do corpo emissor</a:t>
            </a:r>
            <a:r>
              <a:rPr lang="pt-BR" altLang="pt-BR" sz="2800" dirty="0" smtClean="0"/>
              <a:t>. Esses dois postulados são suficientes para a obtenção de uma eletrodinâmica dos corpos em movimento simples e consistente, baseada na teoria de Maxwell para corpos em movimento.</a:t>
            </a:r>
          </a:p>
        </p:txBody>
      </p:sp>
    </p:spTree>
    <p:extLst>
      <p:ext uri="{BB962C8B-B14F-4D97-AF65-F5344CB8AC3E}">
        <p14:creationId xmlns:p14="http://schemas.microsoft.com/office/powerpoint/2010/main" val="3903791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Conteúdo 2"/>
          <p:cNvSpPr>
            <a:spLocks noGrp="1"/>
          </p:cNvSpPr>
          <p:nvPr>
            <p:ph idx="1"/>
          </p:nvPr>
        </p:nvSpPr>
        <p:spPr>
          <a:xfrm>
            <a:off x="827088" y="1136650"/>
            <a:ext cx="7416800" cy="4092575"/>
          </a:xfrm>
        </p:spPr>
        <p:txBody>
          <a:bodyPr/>
          <a:lstStyle/>
          <a:p>
            <a:pPr marL="34925" indent="0" algn="just">
              <a:buFont typeface="Wingdings 2" pitchFamily="18" charset="2"/>
              <a:buNone/>
            </a:pPr>
            <a:r>
              <a:rPr lang="pt-BR" altLang="pt-BR" sz="2800" dirty="0" smtClean="0"/>
              <a:t>A introdução de um “éter </a:t>
            </a:r>
            <a:r>
              <a:rPr lang="pt-BR" altLang="pt-BR" sz="2800" dirty="0" err="1" smtClean="0"/>
              <a:t>luminífero</a:t>
            </a:r>
            <a:r>
              <a:rPr lang="pt-BR" altLang="pt-BR" sz="2800" dirty="0" smtClean="0"/>
              <a:t>” irá se provar supérflua, uma vez que o ponto de vista a ser desenvolvido aqui não exigirá um “espaço em repouso absoluto”, dotado de propriedades especiais, nem atribuirá um valor de velocidade a um ponto do espaço vazio, onde os processos eletromagnéticos estão ocorrendo.</a:t>
            </a:r>
          </a:p>
        </p:txBody>
      </p:sp>
    </p:spTree>
    <p:extLst>
      <p:ext uri="{BB962C8B-B14F-4D97-AF65-F5344CB8AC3E}">
        <p14:creationId xmlns:p14="http://schemas.microsoft.com/office/powerpoint/2010/main" val="154878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Conteúdo 2"/>
          <p:cNvSpPr>
            <a:spLocks noGrp="1"/>
          </p:cNvSpPr>
          <p:nvPr>
            <p:ph idx="1"/>
          </p:nvPr>
        </p:nvSpPr>
        <p:spPr>
          <a:xfrm>
            <a:off x="755576" y="764704"/>
            <a:ext cx="7632700" cy="5145087"/>
          </a:xfrm>
        </p:spPr>
        <p:txBody>
          <a:bodyPr/>
          <a:lstStyle/>
          <a:p>
            <a:pPr marL="34925" indent="0" algn="just">
              <a:buFont typeface="Wingdings 2" pitchFamily="18" charset="2"/>
              <a:buNone/>
            </a:pPr>
            <a:r>
              <a:rPr lang="pt-BR" altLang="pt-BR" sz="2800" dirty="0" smtClean="0"/>
              <a:t>Como toda eletrodinâmica, a teoria a ser aqui desenvolvida está baseada na cinemática de um corpo rígido, pois as assertivas de qualquer teoria desse tipo têm a ver com as relações entre corpos rígidos (sistemas de coordenadas), relógios e pulsos eletromagnéticos. Uma consideração insuficiente desse aspecto está na raiz das dificuldades que a eletrodinâmica dos corpos em movimento tem de enfrentar no momento.</a:t>
            </a:r>
          </a:p>
        </p:txBody>
      </p:sp>
    </p:spTree>
    <p:extLst>
      <p:ext uri="{BB962C8B-B14F-4D97-AF65-F5344CB8AC3E}">
        <p14:creationId xmlns:p14="http://schemas.microsoft.com/office/powerpoint/2010/main" val="3129873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386808"/>
            <a:ext cx="6160269" cy="1490464"/>
          </a:xfrm>
        </p:spPr>
        <p:txBody>
          <a:bodyPr>
            <a:normAutofit fontScale="90000"/>
          </a:bodyPr>
          <a:lstStyle/>
          <a:p>
            <a:pPr eaLnBrk="1" fontAlgn="auto" hangingPunct="1">
              <a:spcAft>
                <a:spcPts val="0"/>
              </a:spcAft>
              <a:defRPr/>
            </a:pPr>
            <a:r>
              <a:rPr lang="pt-BR" dirty="0" smtClean="0"/>
              <a:t>A Relatividade Especial (1905): Os Postulados</a:t>
            </a:r>
            <a:endParaRPr lang="pt-BR" dirty="0"/>
          </a:p>
        </p:txBody>
      </p:sp>
      <p:sp>
        <p:nvSpPr>
          <p:cNvPr id="23555" name="Espaço Reservado para Conteúdo 2"/>
          <p:cNvSpPr>
            <a:spLocks noGrp="1"/>
          </p:cNvSpPr>
          <p:nvPr>
            <p:ph idx="1"/>
          </p:nvPr>
        </p:nvSpPr>
        <p:spPr>
          <a:xfrm>
            <a:off x="539378" y="404664"/>
            <a:ext cx="7993062" cy="4137025"/>
          </a:xfrm>
        </p:spPr>
        <p:txBody>
          <a:bodyPr/>
          <a:lstStyle/>
          <a:p>
            <a:pPr marL="449263" lvl="1" indent="0" algn="just">
              <a:buFont typeface="Wingdings 2" pitchFamily="18" charset="2"/>
              <a:buNone/>
            </a:pPr>
            <a:r>
              <a:rPr lang="pt-BR" altLang="pt-BR" sz="2800" dirty="0" smtClean="0"/>
              <a:t>1. As leis que descrevem a mudança dos estados dos sistemas físicos são independentes de qualquer um dos dois sistemas de coordenadas que estão em movimento de translação uniforme, um em relação ao outro, e que são utilizados para descrever essas mudanças.</a:t>
            </a:r>
          </a:p>
        </p:txBody>
      </p:sp>
      <p:pic>
        <p:nvPicPr>
          <p:cNvPr id="23556" name="Picture 2" descr="https://encrypted-tbn0.gstatic.com/images?q=tbn:ANd9GcQmigTuYJWfeCC4xIftPU3eTTqf807iwun8Gb_Zov2CkdOMl3KY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3" y="5024438"/>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170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089" y="4365104"/>
            <a:ext cx="6120135" cy="1498104"/>
          </a:xfrm>
        </p:spPr>
        <p:txBody>
          <a:bodyPr>
            <a:normAutofit fontScale="90000"/>
          </a:bodyPr>
          <a:lstStyle/>
          <a:p>
            <a:pPr eaLnBrk="1" fontAlgn="auto" hangingPunct="1">
              <a:spcAft>
                <a:spcPts val="0"/>
              </a:spcAft>
              <a:defRPr/>
            </a:pPr>
            <a:r>
              <a:rPr lang="pt-BR" dirty="0" smtClean="0"/>
              <a:t>A Relatividade Especial (1905): Os Postulados</a:t>
            </a:r>
            <a:endParaRPr lang="pt-BR" dirty="0"/>
          </a:p>
        </p:txBody>
      </p:sp>
      <p:sp>
        <p:nvSpPr>
          <p:cNvPr id="24579" name="Espaço Reservado para Conteúdo 2"/>
          <p:cNvSpPr>
            <a:spLocks noGrp="1"/>
          </p:cNvSpPr>
          <p:nvPr>
            <p:ph idx="1"/>
          </p:nvPr>
        </p:nvSpPr>
        <p:spPr>
          <a:xfrm>
            <a:off x="611560" y="548680"/>
            <a:ext cx="7705551" cy="4137025"/>
          </a:xfrm>
        </p:spPr>
        <p:txBody>
          <a:bodyPr/>
          <a:lstStyle/>
          <a:p>
            <a:pPr marL="449263" lvl="1" indent="0" algn="just">
              <a:buFont typeface="Wingdings 2" pitchFamily="18" charset="2"/>
              <a:buNone/>
            </a:pPr>
            <a:r>
              <a:rPr lang="pt-BR" altLang="pt-BR" sz="2800" dirty="0" smtClean="0"/>
              <a:t>2. Todo raio de luz move-se no sistema de coordenadas de “repouso” com uma velocidade fixa </a:t>
            </a:r>
            <a:r>
              <a:rPr lang="pt-BR" altLang="pt-BR" sz="2800" i="1" dirty="0" smtClean="0"/>
              <a:t>V</a:t>
            </a:r>
            <a:r>
              <a:rPr lang="pt-BR" altLang="pt-BR" sz="2800" dirty="0" smtClean="0"/>
              <a:t>, independentemente do fato de este raio de luz ter sido emitido por um corpo em repouso ou em movimento</a:t>
            </a:r>
          </a:p>
        </p:txBody>
      </p:sp>
      <p:pic>
        <p:nvPicPr>
          <p:cNvPr id="24580" name="Picture 2" descr="https://encrypted-tbn0.gstatic.com/images?q=tbn:ANd9GcQmigTuYJWfeCC4xIftPU3eTTqf807iwun8Gb_Zov2CkdOMl3KY4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5013176"/>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2775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Espaço Reservado para Conteúdo 2"/>
          <p:cNvSpPr>
            <a:spLocks noGrp="1"/>
          </p:cNvSpPr>
          <p:nvPr>
            <p:ph idx="1"/>
          </p:nvPr>
        </p:nvSpPr>
        <p:spPr>
          <a:xfrm>
            <a:off x="395288" y="620688"/>
            <a:ext cx="5832475" cy="4137025"/>
          </a:xfrm>
        </p:spPr>
        <p:txBody>
          <a:bodyPr>
            <a:normAutofit/>
          </a:bodyPr>
          <a:lstStyle/>
          <a:p>
            <a:pPr algn="just" eaLnBrk="1" hangingPunct="1"/>
            <a:r>
              <a:rPr lang="pt-BR" altLang="pt-BR" sz="2800" dirty="0"/>
              <a:t>A distância entre dois eventos (“o comprimento”) depende do referencial;</a:t>
            </a:r>
          </a:p>
          <a:p>
            <a:pPr algn="just" eaLnBrk="1" hangingPunct="1"/>
            <a:endParaRPr lang="pt-BR" altLang="pt-BR" sz="2800" dirty="0"/>
          </a:p>
          <a:p>
            <a:pPr algn="just" eaLnBrk="1" hangingPunct="1"/>
            <a:r>
              <a:rPr lang="pt-BR" altLang="pt-BR" sz="2800" dirty="0"/>
              <a:t>O tempo transcorrido entre dois eventos também.</a:t>
            </a:r>
          </a:p>
        </p:txBody>
      </p:sp>
      <p:sp>
        <p:nvSpPr>
          <p:cNvPr id="2" name="Título 1"/>
          <p:cNvSpPr>
            <a:spLocks noGrp="1"/>
          </p:cNvSpPr>
          <p:nvPr>
            <p:ph type="title"/>
          </p:nvPr>
        </p:nvSpPr>
        <p:spPr>
          <a:xfrm>
            <a:off x="777240" y="5178896"/>
            <a:ext cx="7543800" cy="914400"/>
          </a:xfrm>
        </p:spPr>
        <p:txBody>
          <a:bodyPr>
            <a:normAutofit fontScale="90000"/>
          </a:bodyPr>
          <a:lstStyle/>
          <a:p>
            <a:pPr eaLnBrk="1" fontAlgn="auto" hangingPunct="1">
              <a:spcAft>
                <a:spcPts val="0"/>
              </a:spcAft>
              <a:defRPr/>
            </a:pPr>
            <a:r>
              <a:rPr lang="pt-BR" dirty="0" smtClean="0"/>
              <a:t>A Relatividade Especial (1905): As Consequências.</a:t>
            </a:r>
            <a:endParaRPr lang="pt-BR" dirty="0"/>
          </a:p>
        </p:txBody>
      </p:sp>
      <p:pic>
        <p:nvPicPr>
          <p:cNvPr id="25604" name="Picture 2" descr="http://upload.wikimedia.org/wikipedia/commons/thumb/d/d3/Albert_Einstein_Head.jpg/220px-Albert_Einstein_Hea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1376536"/>
            <a:ext cx="2243942" cy="29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40960" cy="1282700"/>
          </a:xfrm>
        </p:spPr>
        <p:txBody>
          <a:bodyPr>
            <a:noAutofit/>
          </a:bodyPr>
          <a:lstStyle/>
          <a:p>
            <a:pPr algn="ctr" eaLnBrk="1" fontAlgn="auto" hangingPunct="1">
              <a:spcAft>
                <a:spcPts val="0"/>
              </a:spcAft>
              <a:defRPr/>
            </a:pPr>
            <a:r>
              <a:rPr lang="pt-BR" sz="4000" dirty="0" smtClean="0"/>
              <a:t>Imagem de Mundo na </a:t>
            </a:r>
            <a:br>
              <a:rPr lang="pt-BR" sz="4000" dirty="0" smtClean="0"/>
            </a:br>
            <a:r>
              <a:rPr lang="pt-BR" sz="4000" dirty="0" smtClean="0"/>
              <a:t>Física Einsteiniana (Versão Fofinha!).</a:t>
            </a:r>
            <a:endParaRPr lang="pt-BR" sz="4000" dirty="0"/>
          </a:p>
        </p:txBody>
      </p:sp>
      <p:pic>
        <p:nvPicPr>
          <p:cNvPr id="26627" name="Imagem 2" descr="Palco Relogi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60575"/>
            <a:ext cx="25733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2636838"/>
            <a:ext cx="3603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CaixaDeTexto 5"/>
          <p:cNvSpPr txBox="1">
            <a:spLocks noChangeArrowheads="1"/>
          </p:cNvSpPr>
          <p:nvPr/>
        </p:nvSpPr>
        <p:spPr bwMode="auto">
          <a:xfrm>
            <a:off x="1258888" y="3573463"/>
            <a:ext cx="15843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200">
                <a:solidFill>
                  <a:schemeClr val="bg1"/>
                </a:solidFill>
              </a:rPr>
              <a:t>Espaço A</a:t>
            </a:r>
          </a:p>
        </p:txBody>
      </p:sp>
      <p:sp>
        <p:nvSpPr>
          <p:cNvPr id="26630" name="CaixaDeTexto 6"/>
          <p:cNvSpPr txBox="1">
            <a:spLocks noChangeArrowheads="1"/>
          </p:cNvSpPr>
          <p:nvPr/>
        </p:nvSpPr>
        <p:spPr bwMode="auto">
          <a:xfrm>
            <a:off x="827088" y="2276475"/>
            <a:ext cx="16573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200">
                <a:solidFill>
                  <a:schemeClr val="bg1"/>
                </a:solidFill>
              </a:rPr>
              <a:t>Tempo A</a:t>
            </a:r>
          </a:p>
        </p:txBody>
      </p:sp>
      <p:pic>
        <p:nvPicPr>
          <p:cNvPr id="26631" name="Imagem 7" descr="Palco Relogi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133600"/>
            <a:ext cx="257333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2636838"/>
            <a:ext cx="3603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CaixaDeTexto 9"/>
          <p:cNvSpPr txBox="1">
            <a:spLocks noChangeArrowheads="1"/>
          </p:cNvSpPr>
          <p:nvPr/>
        </p:nvSpPr>
        <p:spPr bwMode="auto">
          <a:xfrm>
            <a:off x="5508625" y="2349500"/>
            <a:ext cx="1655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200">
                <a:solidFill>
                  <a:schemeClr val="bg1"/>
                </a:solidFill>
              </a:rPr>
              <a:t>Tempo B</a:t>
            </a:r>
          </a:p>
        </p:txBody>
      </p:sp>
      <p:sp>
        <p:nvSpPr>
          <p:cNvPr id="26634" name="CaixaDeTexto 10"/>
          <p:cNvSpPr txBox="1">
            <a:spLocks noChangeArrowheads="1"/>
          </p:cNvSpPr>
          <p:nvPr/>
        </p:nvSpPr>
        <p:spPr bwMode="auto">
          <a:xfrm>
            <a:off x="5724525" y="3644900"/>
            <a:ext cx="1584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200">
                <a:solidFill>
                  <a:schemeClr val="bg1"/>
                </a:solidFill>
              </a:rPr>
              <a:t>Espaço B</a:t>
            </a:r>
          </a:p>
        </p:txBody>
      </p:sp>
      <p:pic>
        <p:nvPicPr>
          <p:cNvPr id="26635" name="Imagem 11" descr="Palco Relogi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005263"/>
            <a:ext cx="2573338"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4437063"/>
            <a:ext cx="360362"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CaixaDeTexto 14"/>
          <p:cNvSpPr txBox="1">
            <a:spLocks noChangeArrowheads="1"/>
          </p:cNvSpPr>
          <p:nvPr/>
        </p:nvSpPr>
        <p:spPr bwMode="auto">
          <a:xfrm>
            <a:off x="3563938" y="5516563"/>
            <a:ext cx="1584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200">
                <a:solidFill>
                  <a:schemeClr val="bg1"/>
                </a:solidFill>
              </a:rPr>
              <a:t>Espaço C</a:t>
            </a:r>
          </a:p>
        </p:txBody>
      </p:sp>
      <p:sp>
        <p:nvSpPr>
          <p:cNvPr id="26638" name="CaixaDeTexto 15"/>
          <p:cNvSpPr txBox="1">
            <a:spLocks noChangeArrowheads="1"/>
          </p:cNvSpPr>
          <p:nvPr/>
        </p:nvSpPr>
        <p:spPr bwMode="auto">
          <a:xfrm>
            <a:off x="3203575" y="4292600"/>
            <a:ext cx="15843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1200">
                <a:solidFill>
                  <a:schemeClr val="bg1"/>
                </a:solidFill>
              </a:rPr>
              <a:t>Tempo 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Espaço Reservado para Conteúdo 2"/>
          <p:cNvSpPr>
            <a:spLocks noGrp="1"/>
          </p:cNvSpPr>
          <p:nvPr>
            <p:ph idx="1"/>
          </p:nvPr>
        </p:nvSpPr>
        <p:spPr>
          <a:xfrm>
            <a:off x="457200" y="1600200"/>
            <a:ext cx="7643813" cy="4525963"/>
          </a:xfrm>
        </p:spPr>
        <p:txBody>
          <a:bodyPr>
            <a:normAutofit/>
          </a:bodyPr>
          <a:lstStyle/>
          <a:p>
            <a:pPr eaLnBrk="1" hangingPunct="1"/>
            <a:r>
              <a:rPr lang="pt-BR" altLang="pt-BR" sz="2800" dirty="0"/>
              <a:t>Considerando dois referenciais inerciais com velocidade </a:t>
            </a:r>
            <a:r>
              <a:rPr lang="pt-BR" altLang="pt-BR" sz="2800" b="1" dirty="0"/>
              <a:t>v</a:t>
            </a:r>
            <a:r>
              <a:rPr lang="pt-BR" altLang="pt-BR" sz="2800" dirty="0"/>
              <a:t> entre si na direção do eixo </a:t>
            </a:r>
            <a:r>
              <a:rPr lang="pt-BR" altLang="pt-BR" sz="2800" b="1" dirty="0"/>
              <a:t>x</a:t>
            </a:r>
            <a:r>
              <a:rPr lang="pt-BR" altLang="pt-BR" sz="2800" dirty="0"/>
              <a:t>, temos:</a:t>
            </a:r>
          </a:p>
          <a:p>
            <a:pPr algn="ctr" eaLnBrk="1" hangingPunct="1">
              <a:buFont typeface="Wingdings 2" charset="2"/>
              <a:buNone/>
            </a:pPr>
            <a:r>
              <a:rPr lang="pt-BR" altLang="pt-BR" sz="2800" b="1" dirty="0">
                <a:solidFill>
                  <a:srgbClr val="FFFF00"/>
                </a:solidFill>
              </a:rPr>
              <a:t>x’</a:t>
            </a:r>
            <a:r>
              <a:rPr lang="pt-BR" altLang="pt-BR" sz="2800" b="1" dirty="0"/>
              <a:t>=</a:t>
            </a:r>
            <a:r>
              <a:rPr lang="pt-BR" altLang="pt-BR" sz="2800" b="1" dirty="0">
                <a:solidFill>
                  <a:srgbClr val="FFCCFF"/>
                </a:solidFill>
                <a:sym typeface="Symbol" charset="2"/>
              </a:rPr>
              <a:t>(x-</a:t>
            </a:r>
            <a:r>
              <a:rPr lang="pt-BR" altLang="pt-BR" sz="2800" b="1" dirty="0" err="1">
                <a:solidFill>
                  <a:srgbClr val="FFCCFF"/>
                </a:solidFill>
                <a:sym typeface="Symbol" charset="2"/>
              </a:rPr>
              <a:t>vt</a:t>
            </a:r>
            <a:r>
              <a:rPr lang="pt-BR" altLang="pt-BR" sz="2800" b="1" dirty="0">
                <a:solidFill>
                  <a:srgbClr val="FFCCFF"/>
                </a:solidFill>
                <a:sym typeface="Symbol" charset="2"/>
              </a:rPr>
              <a:t>)</a:t>
            </a:r>
          </a:p>
          <a:p>
            <a:pPr algn="ctr" eaLnBrk="1" hangingPunct="1">
              <a:buFont typeface="Wingdings 2" charset="2"/>
              <a:buNone/>
            </a:pPr>
            <a:r>
              <a:rPr lang="pt-BR" altLang="pt-BR" sz="2800" b="1" dirty="0">
                <a:solidFill>
                  <a:srgbClr val="FFFF00"/>
                </a:solidFill>
                <a:sym typeface="Symbol" charset="2"/>
              </a:rPr>
              <a:t>y’</a:t>
            </a:r>
            <a:r>
              <a:rPr lang="pt-BR" altLang="pt-BR" sz="2800" b="1" dirty="0">
                <a:sym typeface="Symbol" charset="2"/>
              </a:rPr>
              <a:t>=</a:t>
            </a:r>
            <a:r>
              <a:rPr lang="pt-BR" altLang="pt-BR" sz="2800" b="1" dirty="0">
                <a:solidFill>
                  <a:srgbClr val="FFCCFF"/>
                </a:solidFill>
                <a:sym typeface="Symbol" charset="2"/>
              </a:rPr>
              <a:t>y</a:t>
            </a:r>
          </a:p>
          <a:p>
            <a:pPr algn="ctr" eaLnBrk="1" hangingPunct="1">
              <a:buFont typeface="Wingdings 2" charset="2"/>
              <a:buNone/>
            </a:pPr>
            <a:r>
              <a:rPr lang="pt-BR" altLang="pt-BR" sz="2800" b="1" dirty="0">
                <a:solidFill>
                  <a:srgbClr val="FFFF00"/>
                </a:solidFill>
                <a:sym typeface="Symbol" charset="2"/>
              </a:rPr>
              <a:t>z’</a:t>
            </a:r>
            <a:r>
              <a:rPr lang="pt-BR" altLang="pt-BR" sz="2800" b="1" dirty="0">
                <a:sym typeface="Symbol" charset="2"/>
              </a:rPr>
              <a:t>=</a:t>
            </a:r>
            <a:r>
              <a:rPr lang="pt-BR" altLang="pt-BR" sz="2800" b="1" dirty="0">
                <a:solidFill>
                  <a:srgbClr val="FFCCFF"/>
                </a:solidFill>
                <a:sym typeface="Symbol" charset="2"/>
              </a:rPr>
              <a:t>z</a:t>
            </a:r>
          </a:p>
          <a:p>
            <a:pPr algn="ctr" eaLnBrk="1" hangingPunct="1">
              <a:buFont typeface="Wingdings 2" charset="2"/>
              <a:buNone/>
            </a:pPr>
            <a:r>
              <a:rPr lang="pt-BR" altLang="pt-BR" sz="2800" b="1" dirty="0">
                <a:solidFill>
                  <a:srgbClr val="FFFF00"/>
                </a:solidFill>
                <a:sym typeface="Symbol" charset="2"/>
              </a:rPr>
              <a:t>t’</a:t>
            </a:r>
            <a:r>
              <a:rPr lang="pt-BR" altLang="pt-BR" sz="2800" b="1" dirty="0">
                <a:sym typeface="Symbol" charset="2"/>
              </a:rPr>
              <a:t>= </a:t>
            </a:r>
            <a:r>
              <a:rPr lang="pt-BR" altLang="pt-BR" sz="2800" b="1" dirty="0">
                <a:solidFill>
                  <a:srgbClr val="FFCCFF"/>
                </a:solidFill>
                <a:sym typeface="Symbol" charset="2"/>
              </a:rPr>
              <a:t>[t-(</a:t>
            </a:r>
            <a:r>
              <a:rPr lang="pt-BR" altLang="pt-BR" sz="2800" b="1" dirty="0" err="1">
                <a:solidFill>
                  <a:srgbClr val="FFCCFF"/>
                </a:solidFill>
                <a:sym typeface="Symbol" charset="2"/>
              </a:rPr>
              <a:t>ux</a:t>
            </a:r>
            <a:r>
              <a:rPr lang="pt-BR" altLang="pt-BR" sz="2800" b="1" dirty="0">
                <a:solidFill>
                  <a:srgbClr val="FFCCFF"/>
                </a:solidFill>
                <a:sym typeface="Symbol" charset="2"/>
              </a:rPr>
              <a:t>/c</a:t>
            </a:r>
            <a:r>
              <a:rPr lang="pt-BR" altLang="pt-BR" sz="2800" b="1" baseline="30000" dirty="0">
                <a:solidFill>
                  <a:srgbClr val="FFCCFF"/>
                </a:solidFill>
                <a:sym typeface="Symbol" charset="2"/>
              </a:rPr>
              <a:t>2</a:t>
            </a:r>
            <a:r>
              <a:rPr lang="pt-BR" altLang="pt-BR" sz="2800" b="1" dirty="0">
                <a:solidFill>
                  <a:srgbClr val="FFCCFF"/>
                </a:solidFill>
                <a:sym typeface="Symbol" charset="2"/>
              </a:rPr>
              <a:t>)</a:t>
            </a:r>
            <a:endParaRPr lang="pt-BR" altLang="pt-BR" sz="2800" b="1" dirty="0">
              <a:solidFill>
                <a:srgbClr val="FFCCFF"/>
              </a:solidFill>
            </a:endParaRPr>
          </a:p>
        </p:txBody>
      </p:sp>
      <p:sp>
        <p:nvSpPr>
          <p:cNvPr id="27650" name="Título 1"/>
          <p:cNvSpPr>
            <a:spLocks noGrp="1"/>
          </p:cNvSpPr>
          <p:nvPr>
            <p:ph type="title"/>
          </p:nvPr>
        </p:nvSpPr>
        <p:spPr>
          <a:xfrm>
            <a:off x="744611" y="836712"/>
            <a:ext cx="7643813" cy="1143000"/>
          </a:xfrm>
        </p:spPr>
        <p:txBody>
          <a:bodyPr/>
          <a:lstStyle/>
          <a:p>
            <a:pPr eaLnBrk="1" hangingPunct="1"/>
            <a:r>
              <a:rPr lang="pt-BR" altLang="pt-BR" dirty="0"/>
              <a:t>As Transformações de Lorentz</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5800"/>
            <a:ext cx="8147050" cy="1143000"/>
          </a:xfrm>
        </p:spPr>
        <p:txBody>
          <a:bodyPr>
            <a:noAutofit/>
          </a:bodyPr>
          <a:lstStyle/>
          <a:p>
            <a:pPr eaLnBrk="1" fontAlgn="auto" hangingPunct="1">
              <a:spcAft>
                <a:spcPts val="0"/>
              </a:spcAft>
              <a:defRPr/>
            </a:pPr>
            <a:r>
              <a:rPr lang="pt-BR" sz="4000" dirty="0" smtClean="0"/>
              <a:t>Imagem de Mundo na Física Newtoniana (Versão Fofinha</a:t>
            </a:r>
            <a:r>
              <a:rPr lang="pt-BR" sz="4000" dirty="0" smtClean="0"/>
              <a:t>)</a:t>
            </a:r>
            <a:endParaRPr lang="pt-BR" sz="4000" dirty="0"/>
          </a:p>
        </p:txBody>
      </p:sp>
      <p:pic>
        <p:nvPicPr>
          <p:cNvPr id="19459" name="Imagem 2" descr="Palco Relogi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63837" y="2046132"/>
            <a:ext cx="5832499" cy="440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781300"/>
            <a:ext cx="9715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ixaDeTexto 5"/>
          <p:cNvSpPr txBox="1">
            <a:spLocks noChangeArrowheads="1"/>
          </p:cNvSpPr>
          <p:nvPr/>
        </p:nvSpPr>
        <p:spPr bwMode="auto">
          <a:xfrm>
            <a:off x="3492500" y="5516563"/>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2400">
                <a:solidFill>
                  <a:schemeClr val="bg1"/>
                </a:solidFill>
              </a:rPr>
              <a:t>Espaço</a:t>
            </a:r>
          </a:p>
        </p:txBody>
      </p:sp>
      <p:sp>
        <p:nvSpPr>
          <p:cNvPr id="19462" name="CaixaDeTexto 6"/>
          <p:cNvSpPr txBox="1">
            <a:spLocks noChangeArrowheads="1"/>
          </p:cNvSpPr>
          <p:nvPr/>
        </p:nvSpPr>
        <p:spPr bwMode="auto">
          <a:xfrm>
            <a:off x="2771775" y="2492375"/>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2400">
                <a:solidFill>
                  <a:schemeClr val="bg1"/>
                </a:solidFill>
              </a:rPr>
              <a:t>Tempo</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Espaço Reservado para Conteúdo 2"/>
          <p:cNvSpPr>
            <a:spLocks noGrp="1"/>
          </p:cNvSpPr>
          <p:nvPr>
            <p:ph idx="1"/>
          </p:nvPr>
        </p:nvSpPr>
        <p:spPr/>
        <p:txBody>
          <a:bodyPr>
            <a:noAutofit/>
          </a:bodyPr>
          <a:lstStyle/>
          <a:p>
            <a:pPr algn="just" eaLnBrk="1" hangingPunct="1"/>
            <a:r>
              <a:rPr lang="pt-BR" altLang="pt-BR" sz="2800" dirty="0"/>
              <a:t>Dadas as coordenadas </a:t>
            </a:r>
            <a:r>
              <a:rPr lang="pt-BR" altLang="pt-BR" sz="2800" b="1" dirty="0"/>
              <a:t>x</a:t>
            </a:r>
            <a:r>
              <a:rPr lang="pt-BR" altLang="pt-BR" sz="2800" dirty="0"/>
              <a:t>, </a:t>
            </a:r>
            <a:r>
              <a:rPr lang="pt-BR" altLang="pt-BR" sz="2800" b="1" dirty="0"/>
              <a:t>y</a:t>
            </a:r>
            <a:r>
              <a:rPr lang="pt-BR" altLang="pt-BR" sz="2800" dirty="0"/>
              <a:t>, </a:t>
            </a:r>
            <a:r>
              <a:rPr lang="pt-BR" altLang="pt-BR" sz="2800" b="1" dirty="0"/>
              <a:t>z</a:t>
            </a:r>
            <a:r>
              <a:rPr lang="pt-BR" altLang="pt-BR" sz="2800" dirty="0"/>
              <a:t>, </a:t>
            </a:r>
            <a:r>
              <a:rPr lang="pt-BR" altLang="pt-BR" sz="2800" b="1" dirty="0"/>
              <a:t>t</a:t>
            </a:r>
            <a:r>
              <a:rPr lang="pt-BR" altLang="pt-BR" sz="2800" dirty="0"/>
              <a:t>, de um evento, o intervalo relativístico é uma constante</a:t>
            </a:r>
          </a:p>
          <a:p>
            <a:pPr algn="ctr" eaLnBrk="1" hangingPunct="1">
              <a:buFont typeface="Wingdings 2" charset="2"/>
              <a:buNone/>
            </a:pPr>
            <a:r>
              <a:rPr lang="pt-BR" altLang="pt-BR" sz="2800" b="1" dirty="0"/>
              <a:t>s</a:t>
            </a:r>
            <a:r>
              <a:rPr lang="pt-BR" altLang="pt-BR" sz="2800" b="1" baseline="30000" dirty="0"/>
              <a:t>2</a:t>
            </a:r>
            <a:r>
              <a:rPr lang="pt-BR" altLang="pt-BR" sz="2800" b="1" dirty="0"/>
              <a:t>=(</a:t>
            </a:r>
            <a:r>
              <a:rPr lang="pt-BR" altLang="pt-BR" sz="2800" b="1" dirty="0" err="1"/>
              <a:t>ct</a:t>
            </a:r>
            <a:r>
              <a:rPr lang="pt-BR" altLang="pt-BR" sz="2800" b="1" dirty="0"/>
              <a:t>)</a:t>
            </a:r>
            <a:r>
              <a:rPr lang="pt-BR" altLang="pt-BR" sz="2800" b="1" baseline="30000" dirty="0"/>
              <a:t>2</a:t>
            </a:r>
            <a:r>
              <a:rPr lang="pt-BR" altLang="pt-BR" sz="2800" b="1" dirty="0"/>
              <a:t>-x</a:t>
            </a:r>
            <a:r>
              <a:rPr lang="pt-BR" altLang="pt-BR" sz="2800" b="1" baseline="30000" dirty="0"/>
              <a:t>2</a:t>
            </a:r>
            <a:r>
              <a:rPr lang="pt-BR" altLang="pt-BR" sz="2800" b="1" dirty="0"/>
              <a:t>-y</a:t>
            </a:r>
            <a:r>
              <a:rPr lang="pt-BR" altLang="pt-BR" sz="2800" b="1" baseline="30000" dirty="0"/>
              <a:t>2</a:t>
            </a:r>
            <a:r>
              <a:rPr lang="pt-BR" altLang="pt-BR" sz="2800" b="1" dirty="0"/>
              <a:t>-z</a:t>
            </a:r>
            <a:r>
              <a:rPr lang="pt-BR" altLang="pt-BR" sz="2800" b="1" baseline="30000" dirty="0"/>
              <a:t>2</a:t>
            </a:r>
            <a:r>
              <a:rPr lang="pt-BR" altLang="pt-BR" sz="2800" b="1" dirty="0"/>
              <a:t> </a:t>
            </a:r>
          </a:p>
          <a:p>
            <a:pPr algn="ctr" eaLnBrk="1" hangingPunct="1">
              <a:buFont typeface="Wingdings 2" charset="2"/>
              <a:buNone/>
            </a:pPr>
            <a:endParaRPr lang="pt-BR" altLang="pt-BR" sz="2800" b="1" dirty="0"/>
          </a:p>
          <a:p>
            <a:pPr algn="just" eaLnBrk="1" hangingPunct="1">
              <a:buFont typeface="Wingdings 2" charset="2"/>
              <a:buNone/>
            </a:pPr>
            <a:r>
              <a:rPr lang="pt-BR" altLang="pt-BR" sz="2800" dirty="0"/>
              <a:t>	PS: Aqui estamos considerando um evento de origem de coordenadas nulas.</a:t>
            </a:r>
          </a:p>
        </p:txBody>
      </p:sp>
      <p:sp>
        <p:nvSpPr>
          <p:cNvPr id="28674" name="Título 1"/>
          <p:cNvSpPr>
            <a:spLocks noGrp="1"/>
          </p:cNvSpPr>
          <p:nvPr>
            <p:ph type="title"/>
          </p:nvPr>
        </p:nvSpPr>
        <p:spPr/>
        <p:txBody>
          <a:bodyPr/>
          <a:lstStyle/>
          <a:p>
            <a:pPr eaLnBrk="1" hangingPunct="1"/>
            <a:r>
              <a:rPr lang="pt-BR" altLang="pt-BR"/>
              <a:t>A Teoria da Absolutidade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2" descr="Palco Relogi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0"/>
            <a:ext cx="9077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781300"/>
            <a:ext cx="5699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933825"/>
            <a:ext cx="5683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149725"/>
            <a:ext cx="476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3933825"/>
            <a:ext cx="5762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997200"/>
            <a:ext cx="476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CaixaDeTexto 25"/>
          <p:cNvSpPr txBox="1">
            <a:spLocks noChangeArrowheads="1"/>
          </p:cNvSpPr>
          <p:nvPr/>
        </p:nvSpPr>
        <p:spPr bwMode="auto">
          <a:xfrm>
            <a:off x="2268538" y="1052513"/>
            <a:ext cx="1582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2400">
                <a:solidFill>
                  <a:schemeClr val="bg1"/>
                </a:solidFill>
              </a:rPr>
              <a:t>Tempo</a:t>
            </a:r>
          </a:p>
        </p:txBody>
      </p:sp>
      <p:sp>
        <p:nvSpPr>
          <p:cNvPr id="20489" name="CaixaDeTexto 26"/>
          <p:cNvSpPr txBox="1">
            <a:spLocks noChangeArrowheads="1"/>
          </p:cNvSpPr>
          <p:nvPr/>
        </p:nvSpPr>
        <p:spPr bwMode="auto">
          <a:xfrm>
            <a:off x="3492500" y="5516563"/>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2400">
                <a:solidFill>
                  <a:schemeClr val="bg1"/>
                </a:solidFill>
              </a:rPr>
              <a:t>Espaço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2" descr="Palco Relogio.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077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2781300"/>
            <a:ext cx="5699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933825"/>
            <a:ext cx="5683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4149725"/>
            <a:ext cx="476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3933825"/>
            <a:ext cx="576262"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997200"/>
            <a:ext cx="476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CaixaDeTexto 25"/>
          <p:cNvSpPr txBox="1">
            <a:spLocks noChangeArrowheads="1"/>
          </p:cNvSpPr>
          <p:nvPr/>
        </p:nvSpPr>
        <p:spPr bwMode="auto">
          <a:xfrm>
            <a:off x="2268538" y="1052513"/>
            <a:ext cx="1582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2400">
                <a:solidFill>
                  <a:schemeClr val="bg1"/>
                </a:solidFill>
              </a:rPr>
              <a:t>Tempo</a:t>
            </a:r>
          </a:p>
        </p:txBody>
      </p:sp>
      <p:sp>
        <p:nvSpPr>
          <p:cNvPr id="20489" name="CaixaDeTexto 26"/>
          <p:cNvSpPr txBox="1">
            <a:spLocks noChangeArrowheads="1"/>
          </p:cNvSpPr>
          <p:nvPr/>
        </p:nvSpPr>
        <p:spPr bwMode="auto">
          <a:xfrm>
            <a:off x="3492500" y="5516563"/>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pt-BR" altLang="pt-BR" sz="2400">
                <a:solidFill>
                  <a:schemeClr val="bg1"/>
                </a:solidFill>
              </a:rPr>
              <a:t>Espaço</a:t>
            </a:r>
          </a:p>
        </p:txBody>
      </p:sp>
      <p:cxnSp>
        <p:nvCxnSpPr>
          <p:cNvPr id="3" name="Conector angulado 2"/>
          <p:cNvCxnSpPr/>
          <p:nvPr/>
        </p:nvCxnSpPr>
        <p:spPr>
          <a:xfrm flipV="1">
            <a:off x="5220072" y="4149725"/>
            <a:ext cx="720080" cy="55245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5" name="Estrela de 5 pontas 4"/>
          <p:cNvSpPr/>
          <p:nvPr/>
        </p:nvSpPr>
        <p:spPr>
          <a:xfrm>
            <a:off x="5076825" y="4602956"/>
            <a:ext cx="360040" cy="3110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trela de 5 pontas 5"/>
          <p:cNvSpPr/>
          <p:nvPr/>
        </p:nvSpPr>
        <p:spPr>
          <a:xfrm>
            <a:off x="5868144" y="4005064"/>
            <a:ext cx="228600" cy="27622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48350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971600" y="332656"/>
            <a:ext cx="7113984" cy="1296144"/>
          </a:xfrm>
        </p:spPr>
        <p:txBody>
          <a:bodyPr>
            <a:normAutofit/>
          </a:bodyPr>
          <a:lstStyle/>
          <a:p>
            <a:r>
              <a:rPr lang="pt-BR" sz="2800" dirty="0" smtClean="0"/>
              <a:t>As leis da mecânica são as mesmas para os mesmos referenciais inerciais</a:t>
            </a:r>
            <a:endParaRPr lang="pt-BR" sz="2800" dirty="0"/>
          </a:p>
        </p:txBody>
      </p:sp>
      <p:sp>
        <p:nvSpPr>
          <p:cNvPr id="3" name="Título 2"/>
          <p:cNvSpPr>
            <a:spLocks noGrp="1"/>
          </p:cNvSpPr>
          <p:nvPr>
            <p:ph type="title"/>
          </p:nvPr>
        </p:nvSpPr>
        <p:spPr>
          <a:xfrm>
            <a:off x="772616" y="5106888"/>
            <a:ext cx="7543800" cy="914400"/>
          </a:xfrm>
        </p:spPr>
        <p:txBody>
          <a:bodyPr/>
          <a:lstStyle/>
          <a:p>
            <a:r>
              <a:rPr lang="pt-BR" sz="3600" dirty="0" smtClean="0"/>
              <a:t>Princípio de Relatividade de Galileu</a:t>
            </a:r>
            <a:endParaRPr lang="pt-BR"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1829" y="1913932"/>
            <a:ext cx="6734547" cy="3027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310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7240" y="5034880"/>
            <a:ext cx="7543800" cy="914400"/>
          </a:xfrm>
        </p:spPr>
        <p:txBody>
          <a:bodyPr/>
          <a:lstStyle/>
          <a:p>
            <a:r>
              <a:rPr lang="pt-BR" dirty="0" smtClean="0"/>
              <a:t>Transformações de Galileu</a:t>
            </a: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525" y="980728"/>
            <a:ext cx="7685907"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5798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83568" y="1988841"/>
            <a:ext cx="7467600" cy="3888432"/>
          </a:xfrm>
        </p:spPr>
        <p:txBody>
          <a:bodyPr>
            <a:normAutofit/>
          </a:bodyPr>
          <a:lstStyle/>
          <a:p>
            <a:pPr algn="just"/>
            <a:r>
              <a:rPr lang="pt-BR" sz="2800" dirty="0" smtClean="0"/>
              <a:t>Os conceitos de espaço e tempo newtonianos se tornam a base da Física nos séculos XVIII e XIX;</a:t>
            </a:r>
          </a:p>
          <a:p>
            <a:pPr algn="just"/>
            <a:r>
              <a:rPr lang="pt-BR" sz="2800" dirty="0" smtClean="0"/>
              <a:t>Contudo, outras temas continuam em grande debate, em espacial a natureza da luz...</a:t>
            </a:r>
            <a:endParaRPr lang="pt-BR" sz="2800" dirty="0"/>
          </a:p>
        </p:txBody>
      </p:sp>
      <p:sp>
        <p:nvSpPr>
          <p:cNvPr id="2" name="Título 1"/>
          <p:cNvSpPr>
            <a:spLocks noGrp="1"/>
          </p:cNvSpPr>
          <p:nvPr>
            <p:ph type="title"/>
          </p:nvPr>
        </p:nvSpPr>
        <p:spPr>
          <a:xfrm>
            <a:off x="920824" y="706686"/>
            <a:ext cx="7467600" cy="1354162"/>
          </a:xfrm>
        </p:spPr>
        <p:txBody>
          <a:bodyPr/>
          <a:lstStyle/>
          <a:p>
            <a:r>
              <a:rPr lang="pt-BR" dirty="0" smtClean="0"/>
              <a:t>Além do Espaço e do Tempo....</a:t>
            </a:r>
            <a:endParaRPr lang="pt-BR" dirty="0"/>
          </a:p>
        </p:txBody>
      </p:sp>
    </p:spTree>
    <p:extLst>
      <p:ext uri="{BB962C8B-B14F-4D97-AF65-F5344CB8AC3E}">
        <p14:creationId xmlns:p14="http://schemas.microsoft.com/office/powerpoint/2010/main" val="16056786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r">
  <a:themeElements>
    <a:clrScheme name="Elementa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1572</TotalTime>
  <Words>1425</Words>
  <Application>Microsoft Office PowerPoint</Application>
  <PresentationFormat>Apresentação na tela (4:3)</PresentationFormat>
  <Paragraphs>114</Paragraphs>
  <Slides>40</Slides>
  <Notes>0</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Elementar</vt:lpstr>
      <vt:lpstr>Os Antecedentes Conceituais da Relatividade</vt:lpstr>
      <vt:lpstr>A Visão de Mundo Newtoniana</vt:lpstr>
      <vt:lpstr>A Visão de Mundo Newtoniana</vt:lpstr>
      <vt:lpstr>Imagem de Mundo na Física Newtoniana (Versão Fofinha)</vt:lpstr>
      <vt:lpstr>Apresentação do PowerPoint</vt:lpstr>
      <vt:lpstr>Apresentação do PowerPoint</vt:lpstr>
      <vt:lpstr>Princípio de Relatividade de Galileu</vt:lpstr>
      <vt:lpstr>Transformações de Galileu</vt:lpstr>
      <vt:lpstr>Além do Espaço e do Tempo....</vt:lpstr>
      <vt:lpstr>Breve História da Luz</vt:lpstr>
      <vt:lpstr>Breve História da Luz</vt:lpstr>
      <vt:lpstr>Apresentação do PowerPoint</vt:lpstr>
      <vt:lpstr>Apresentação do PowerPoint</vt:lpstr>
      <vt:lpstr>Problemas Astronômicos</vt:lpstr>
      <vt:lpstr>Problemas Astronômicos</vt:lpstr>
      <vt:lpstr>Problemas Astronômicos</vt:lpstr>
      <vt:lpstr>Problemas Astronômicos</vt:lpstr>
      <vt:lpstr>Apresentação do PowerPoint</vt:lpstr>
      <vt:lpstr>Problemas Astronômicos</vt:lpstr>
      <vt:lpstr>Arrastamento Parcial do Éter</vt:lpstr>
      <vt:lpstr>Arrastamento Parcial do Éter</vt:lpstr>
      <vt:lpstr>Arrastamento Parcial do Éter</vt:lpstr>
      <vt:lpstr>Outras experiências de resultado nulo...</vt:lpstr>
      <vt:lpstr>Michelson e Morley (1887)</vt:lpstr>
      <vt:lpstr>Os Antecedentes de Einstein: O Eletromagnetismo.</vt:lpstr>
      <vt:lpstr>A Eletrodinâmica dos Corpos em Movimento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 Relatividade Especial (1905): Os Postulados</vt:lpstr>
      <vt:lpstr>A Relatividade Especial (1905): Os Postulados</vt:lpstr>
      <vt:lpstr>A Relatividade Especial (1905): As Consequências.</vt:lpstr>
      <vt:lpstr>Imagem de Mundo na  Física Einsteiniana (Versão Fofinha!).</vt:lpstr>
      <vt:lpstr>As Transformações de Lorentz</vt:lpstr>
      <vt:lpstr>A Teoria da Absolutidade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#10 – Diferentes interpretações sobre as origens da Relatividade Restrita</dc:title>
  <dc:creator>Andre Noronha</dc:creator>
  <cp:lastModifiedBy>profis</cp:lastModifiedBy>
  <cp:revision>130</cp:revision>
  <dcterms:created xsi:type="dcterms:W3CDTF">2013-05-05T20:00:38Z</dcterms:created>
  <dcterms:modified xsi:type="dcterms:W3CDTF">2018-03-12T00:12:47Z</dcterms:modified>
</cp:coreProperties>
</file>