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3.jpg"/><Relationship Id="rId5" Type="http://schemas.openxmlformats.org/officeDocument/2006/relationships/image" Target="../media/image49.jpg"/><Relationship Id="rId6" Type="http://schemas.openxmlformats.org/officeDocument/2006/relationships/image" Target="../media/image3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6.jp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1.jpg"/><Relationship Id="rId5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8.jpg"/><Relationship Id="rId5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21.jpg"/><Relationship Id="rId5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5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Relationship Id="rId4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Relationship Id="rId4" Type="http://schemas.openxmlformats.org/officeDocument/2006/relationships/image" Target="../media/image2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Relationship Id="rId4" Type="http://schemas.openxmlformats.org/officeDocument/2006/relationships/image" Target="../media/image4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image" Target="../media/image5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Relationship Id="rId4" Type="http://schemas.openxmlformats.org/officeDocument/2006/relationships/image" Target="../media/image3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Relationship Id="rId4" Type="http://schemas.openxmlformats.org/officeDocument/2006/relationships/image" Target="../media/image4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Relationship Id="rId4" Type="http://schemas.openxmlformats.org/officeDocument/2006/relationships/image" Target="../media/image3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Relationship Id="rId4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2.png"/><Relationship Id="rId5" Type="http://schemas.openxmlformats.org/officeDocument/2006/relationships/image" Target="../media/image4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52.png"/><Relationship Id="rId7" Type="http://schemas.openxmlformats.org/officeDocument/2006/relationships/image" Target="../media/image5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Relationship Id="rId4" Type="http://schemas.openxmlformats.org/officeDocument/2006/relationships/image" Target="../media/image5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Relationship Id="rId4" Type="http://schemas.openxmlformats.org/officeDocument/2006/relationships/image" Target="../media/image4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Relationship Id="rId4" Type="http://schemas.openxmlformats.org/officeDocument/2006/relationships/image" Target="../media/image5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Relationship Id="rId4" Type="http://schemas.openxmlformats.org/officeDocument/2006/relationships/image" Target="../media/image53.png"/><Relationship Id="rId5" Type="http://schemas.openxmlformats.org/officeDocument/2006/relationships/image" Target="../media/image1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Relationship Id="rId4" Type="http://schemas.openxmlformats.org/officeDocument/2006/relationships/image" Target="../media/image48.jpg"/><Relationship Id="rId5" Type="http://schemas.openxmlformats.org/officeDocument/2006/relationships/image" Target="../media/image4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.png"/><Relationship Id="rId4" Type="http://schemas.openxmlformats.org/officeDocument/2006/relationships/image" Target="../media/image6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Relationship Id="rId4" Type="http://schemas.openxmlformats.org/officeDocument/2006/relationships/image" Target="../media/image46.jpg"/><Relationship Id="rId5" Type="http://schemas.openxmlformats.org/officeDocument/2006/relationships/image" Target="../media/image6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Relationship Id="rId4" Type="http://schemas.openxmlformats.org/officeDocument/2006/relationships/image" Target="../media/image57.jpg"/><Relationship Id="rId5" Type="http://schemas.openxmlformats.org/officeDocument/2006/relationships/image" Target="../media/image6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Relationship Id="rId4" Type="http://schemas.openxmlformats.org/officeDocument/2006/relationships/image" Target="../media/image55.jpg"/><Relationship Id="rId5" Type="http://schemas.openxmlformats.org/officeDocument/2006/relationships/image" Target="../media/image5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524000" y="4343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Ilson C. A. da Silveira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366CC"/>
              </a:buClr>
              <a:buSzPts val="2200"/>
              <a:buFont typeface="Times New Roman"/>
              <a:buNone/>
            </a:pPr>
            <a:r>
              <a:rPr b="1" i="0" lang="en-US" sz="2200" u="none" cap="none" strike="noStrike">
                <a:solidFill>
                  <a:srgbClr val="33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Departamento de Oceanografia Física, Química e Geológica do IOUSP</a:t>
            </a:r>
            <a:endParaRPr/>
          </a:p>
          <a:p>
            <a:pPr indent="-2032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t/>
            </a:r>
            <a:endParaRPr b="1" i="0" sz="2200" u="none">
              <a:solidFill>
                <a:srgbClr val="3366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5"/>
          <p:cNvSpPr txBox="1"/>
          <p:nvPr>
            <p:ph type="ctrTitle"/>
          </p:nvPr>
        </p:nvSpPr>
        <p:spPr>
          <a:xfrm>
            <a:off x="8382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IOF-5850 -- OCEANOGRAFIA FÍSICA OBSERVACIONAL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2286000" y="5334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Experimentos Oceanográficos Recentes em Meso-escala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819400"/>
            <a:ext cx="6967038" cy="354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295400" y="2057400"/>
            <a:ext cx="69024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Radial Marlim – Experimento PROCAP 1000 –PETROBRAS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(1992-1993)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209800" y="6096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Projeto COROAS – IOUSP/INPE</a:t>
            </a:r>
            <a:b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WOCE Brasileiro, FAPESP/CNPq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1905000"/>
            <a:ext cx="5240274" cy="454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895600" y="6248400"/>
            <a:ext cx="464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Cruzeiros de meso-escala: 1992-1993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2209800" y="685800"/>
            <a:ext cx="6477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Projeto DEPROAS- IOUSP/INPE </a:t>
            </a:r>
            <a:b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CNPq/FINEP e PETROBRAS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1981200"/>
            <a:ext cx="7011461" cy="46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2209800" y="6096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Experimentos Oceanográficos Recentes em Pequena Escala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de monitoramento ambiental da Enseada da Refinaria Randulpho Alves Mataripe (RLAM)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676650"/>
            <a:ext cx="4128326" cy="180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200" y="3657600"/>
            <a:ext cx="4058532" cy="177438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181100" y="5676900"/>
            <a:ext cx="34925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Sinótica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Amostragens CTD/Correntógrafo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5270500" y="5715000"/>
            <a:ext cx="34925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Não-sinótica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Amostragens CTD/Correntógrafo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Químicas/Biológicas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2133600" y="6096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Quais os tipos de dados disponíveis nesses experimentos?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9144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 hidrográficos (quase-sinóticos): perfilagens quase-contínuas de temperatura, condutividade e pressão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 correntográficos: fundeios de correntógrafos com séries temporais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762000" y="502920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 curso, apresentaremos técnicas de análise e interpretação de dados hidrográficos e correntográficos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2286000" y="6096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Dados Hidrográficos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144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Distribuições verticais de T, S e densidade;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Distribuições horizontais de T, S e densidade;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massas de água (identificação, classificação, interfaceamento, volumes);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Cálculo de velocidades e função de corrente geostrófica; 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vorticidade geostrófica.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1752600" y="457200"/>
            <a:ext cx="7391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Equação de Estado da Água do Mar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 genérica: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 diferencial: 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Equação Internacional de Estado (1980):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2590800"/>
            <a:ext cx="2362477" cy="50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3657600"/>
            <a:ext cx="4789487" cy="144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600" y="5638800"/>
            <a:ext cx="4142463" cy="10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2209800" y="5334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Variações Verticais de T e S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9600" y="1600200"/>
            <a:ext cx="6197600" cy="46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4648200" y="6289675"/>
            <a:ext cx="4291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Cruzeiro BIO II – Junho 2003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2209800" y="6096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Temperatura Potencial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a temperatura que um elemento de volume assume se o mesmo for elevado, sem mistura, de um nível isobárico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qualquer até um nível de referência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sem troca de calor e de sal com o meio ambiente.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3505200"/>
            <a:ext cx="4120823" cy="233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2286000" y="533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Parâmetros Convencionais Associados à Densidade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590800"/>
            <a:ext cx="3657600" cy="257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0775" y="2743200"/>
            <a:ext cx="3898654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286000" y="533400"/>
            <a:ext cx="6477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Escalas Temporais dos Movimentos Oceânicos</a:t>
            </a:r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1981200"/>
            <a:ext cx="5908979" cy="400590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5699125" y="5984875"/>
            <a:ext cx="2208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b="1" i="1" lang="en-US" sz="24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Kinsman (1984)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2209800" y="533400"/>
            <a:ext cx="6248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 Específico: o Recíprocuo da Densidade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514600"/>
            <a:ext cx="6477082" cy="282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2133600" y="609600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Variação Vertical de Densidade: Estratificação</a:t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1752600"/>
            <a:ext cx="6197600" cy="46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2819400" y="6289675"/>
            <a:ext cx="61198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Cruzeiro DEPROAS V – Setembro 2003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3717925" y="1812925"/>
            <a:ext cx="2454275" cy="244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2209800" y="457200"/>
            <a:ext cx="6324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Frequência de Estratificação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6400" y="1676400"/>
            <a:ext cx="6197600" cy="464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3048000"/>
            <a:ext cx="3591449" cy="154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2133600" y="533400"/>
            <a:ext cx="6324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Tratamento de Dados Hidrográficos (I)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762000" y="1828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      </a:t>
            </a: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Remoção de picos (</a:t>
            </a: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spikes</a:t>
            </a: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–É um processo, relativamente grosseiro de remoção dos maiores ruídos dos perfis hidrográficos.  Os picos são removidos em comparação a faixas pré-estabelecidas de valores aceitáveis para temperatura e condutividade/salinidade para (a) o perfil como um todo, e (b)  intervalos de 30 m de profundidade. 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      </a:t>
            </a: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Média em caixas (bin averaging)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Consiste no processo de promediação de todos os dados hidrográficos obtidos dentro de um pré-determinado intervalo de profundidade. No caso, do Projeto DEPROAS, a frequência de amostagem pelo CTD adotada foi de 15Hz. Tentou-se seguir a  velocidade de descida/subida recomendada pelo fabricante do CTD de cerca de 1m/s em estações profundas. Em estações rasas, as velocidades foram significativamente mais baixas para evitar o choque do aparelho com o fundo. Como estabelecemos o intervalo de pressão 1dbar  para o processo de “binagem”, há, no mínimo, quinze valores por caixa de profundidade. Ao fim do processo, o perfil está alisado e os valores de salinidade (S) e temperatura (T) estão equi-espaçados verticalmente.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2057400" y="3810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Tratamento de Dados Hidrográficos (II)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Alisamento por Janela Móvel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A última etapa do processo de alisamento é a aplicação de uma janela móvel para uma suavização maior do perfil vertical da propriedade hidrográfica, visando essencialmente a continuidade da quantidade e, de acordo com o interesse da análise, de sua primeira derivada vertical. Para a presente investigação aplicou-se uma janela móvel tipo 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Hanning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nos perfis de T e S. Este tipo de janela é da categoria de privilégio da medida central, no qual o peso atribuído à observação na profundidade de interesse é maior que às observações em profundidades circunvizinhas.  No caso da janela tipo 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Hanning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esta variação é dada por uma função suave que se assemelha a uma distirbuição gaussiana (vide Figura 4.1). A largura da janela, ou seja, o número de pontos (ou intervalos de profundidade)  deve ser variada em função da profundidade local, e de maneira a suavizar mas não alterar, os gradientes verticais básicos do perfil.  No caso das estações dos Cruzeiros DEPROAS, variou-se a extensão da janela entre 5dbar, nas extensões mais costeiras, e 35 dbar nas estações oceânicas.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1905000" y="304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Janelas Móveis</a:t>
            </a:r>
            <a:b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(Tipo Hanning)</a:t>
            </a:r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387" y="1676400"/>
            <a:ext cx="6450012" cy="482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2057400" y="6096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Exemplos de Alisamento</a:t>
            </a:r>
            <a:endParaRPr/>
          </a:p>
        </p:txBody>
      </p:sp>
      <p:sp>
        <p:nvSpPr>
          <p:cNvPr id="208" name="Google Shape;208;p30"/>
          <p:cNvSpPr/>
          <p:nvPr/>
        </p:nvSpPr>
        <p:spPr>
          <a:xfrm>
            <a:off x="1766887" y="1328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667000"/>
            <a:ext cx="3419475" cy="2554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/>
          <p:nvPr/>
        </p:nvSpPr>
        <p:spPr>
          <a:xfrm>
            <a:off x="1766887" y="1328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2667000"/>
            <a:ext cx="3419475" cy="255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2057400" y="6096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Correção de Erros Sistemáticos nos Dados de  CTD</a:t>
            </a:r>
            <a:endParaRPr/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9144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Ocorre quando da deriva do sensor de condutividade;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Afeta a exatidão, não a precisão;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Corrigido por calibração com valores dos sensores e aqueles coletados por garrafas de água;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Inferência da correção por análise comparativa com a climatologia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2286000" y="5334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Exatidão vs. Precisão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Exatidão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é a diferença entre o resultado obtido e o valor real correpondente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Precisão</a:t>
            </a:r>
            <a:r>
              <a:rPr b="0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diferença entre um resultado e a média obtida por um mesmo método, isto é, a reproducibilidade (que inclui erros aleatórios)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2057400" y="5334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Padrões WOCE para CTD</a:t>
            </a:r>
            <a:endParaRPr/>
          </a:p>
        </p:txBody>
      </p:sp>
      <p:grpSp>
        <p:nvGrpSpPr>
          <p:cNvPr id="229" name="Google Shape;229;p33"/>
          <p:cNvGrpSpPr/>
          <p:nvPr/>
        </p:nvGrpSpPr>
        <p:grpSpPr>
          <a:xfrm>
            <a:off x="1584325" y="2536825"/>
            <a:ext cx="5976937" cy="2568575"/>
            <a:chOff x="-4762" y="-4762"/>
            <a:chExt cx="5976937" cy="2568575"/>
          </a:xfrm>
        </p:grpSpPr>
        <p:grpSp>
          <p:nvGrpSpPr>
            <p:cNvPr id="230" name="Google Shape;230;p33"/>
            <p:cNvGrpSpPr/>
            <p:nvPr/>
          </p:nvGrpSpPr>
          <p:grpSpPr>
            <a:xfrm>
              <a:off x="0" y="0"/>
              <a:ext cx="5967412" cy="2559049"/>
              <a:chOff x="0" y="0"/>
              <a:chExt cx="5967412" cy="2559049"/>
            </a:xfrm>
          </p:grpSpPr>
          <p:grpSp>
            <p:nvGrpSpPr>
              <p:cNvPr id="231" name="Google Shape;231;p33"/>
              <p:cNvGrpSpPr/>
              <p:nvPr/>
            </p:nvGrpSpPr>
            <p:grpSpPr>
              <a:xfrm>
                <a:off x="0" y="0"/>
                <a:ext cx="2135187" cy="639762"/>
                <a:chOff x="0" y="0"/>
                <a:chExt cx="2135187" cy="639762"/>
              </a:xfrm>
            </p:grpSpPr>
            <p:sp>
              <p:nvSpPr>
                <p:cNvPr id="232" name="Google Shape;232;p33"/>
                <p:cNvSpPr/>
                <p:nvPr/>
              </p:nvSpPr>
              <p:spPr>
                <a:xfrm>
                  <a:off x="0" y="0"/>
                  <a:ext cx="2135187" cy="639762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33" name="Google Shape;233;p33"/>
                <p:cNvGrpSpPr/>
                <p:nvPr/>
              </p:nvGrpSpPr>
              <p:grpSpPr>
                <a:xfrm>
                  <a:off x="0" y="0"/>
                  <a:ext cx="2135187" cy="639762"/>
                  <a:chOff x="0" y="0"/>
                  <a:chExt cx="2135187" cy="639762"/>
                </a:xfrm>
              </p:grpSpPr>
              <p:sp>
                <p:nvSpPr>
                  <p:cNvPr id="234" name="Google Shape;234;p33"/>
                  <p:cNvSpPr txBox="1"/>
                  <p:nvPr/>
                </p:nvSpPr>
                <p:spPr>
                  <a:xfrm>
                    <a:off x="44450" y="0"/>
                    <a:ext cx="2046287" cy="639762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400"/>
                      <a:buFont typeface="Times New Roman"/>
                      <a:buNone/>
                    </a:pPr>
                    <a:r>
                      <a:rPr b="1" i="0" lang="en-US" sz="24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Propriedade</a:t>
                    </a:r>
                    <a:endParaRPr b="1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0" y="0"/>
                    <a:ext cx="2135187" cy="63976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36" name="Google Shape;236;p33"/>
              <p:cNvGrpSpPr/>
              <p:nvPr/>
            </p:nvGrpSpPr>
            <p:grpSpPr>
              <a:xfrm>
                <a:off x="2135187" y="0"/>
                <a:ext cx="2027237" cy="639762"/>
                <a:chOff x="2135187" y="0"/>
                <a:chExt cx="2027237" cy="639762"/>
              </a:xfrm>
            </p:grpSpPr>
            <p:sp>
              <p:nvSpPr>
                <p:cNvPr id="237" name="Google Shape;237;p33"/>
                <p:cNvSpPr/>
                <p:nvPr/>
              </p:nvSpPr>
              <p:spPr>
                <a:xfrm>
                  <a:off x="2135187" y="0"/>
                  <a:ext cx="2027237" cy="639762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38" name="Google Shape;238;p33"/>
                <p:cNvGrpSpPr/>
                <p:nvPr/>
              </p:nvGrpSpPr>
              <p:grpSpPr>
                <a:xfrm>
                  <a:off x="2135187" y="0"/>
                  <a:ext cx="2027237" cy="639762"/>
                  <a:chOff x="2135187" y="0"/>
                  <a:chExt cx="2027237" cy="639762"/>
                </a:xfrm>
              </p:grpSpPr>
              <p:sp>
                <p:nvSpPr>
                  <p:cNvPr id="239" name="Google Shape;239;p33"/>
                  <p:cNvSpPr txBox="1"/>
                  <p:nvPr/>
                </p:nvSpPr>
                <p:spPr>
                  <a:xfrm>
                    <a:off x="2179637" y="0"/>
                    <a:ext cx="1938337" cy="639762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400"/>
                      <a:buFont typeface="Times New Roman"/>
                      <a:buNone/>
                    </a:pPr>
                    <a:r>
                      <a:rPr b="1" i="0" lang="en-US" sz="24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Exatidão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40" name="Google Shape;240;p33"/>
                  <p:cNvSpPr/>
                  <p:nvPr/>
                </p:nvSpPr>
                <p:spPr>
                  <a:xfrm>
                    <a:off x="2135187" y="0"/>
                    <a:ext cx="2027237" cy="63976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41" name="Google Shape;241;p33"/>
              <p:cNvGrpSpPr/>
              <p:nvPr/>
            </p:nvGrpSpPr>
            <p:grpSpPr>
              <a:xfrm>
                <a:off x="4162425" y="0"/>
                <a:ext cx="1804987" cy="639762"/>
                <a:chOff x="4162425" y="0"/>
                <a:chExt cx="1804987" cy="639762"/>
              </a:xfrm>
            </p:grpSpPr>
            <p:sp>
              <p:nvSpPr>
                <p:cNvPr id="242" name="Google Shape;242;p33"/>
                <p:cNvSpPr/>
                <p:nvPr/>
              </p:nvSpPr>
              <p:spPr>
                <a:xfrm>
                  <a:off x="4162425" y="0"/>
                  <a:ext cx="1804987" cy="639762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43" name="Google Shape;243;p33"/>
                <p:cNvGrpSpPr/>
                <p:nvPr/>
              </p:nvGrpSpPr>
              <p:grpSpPr>
                <a:xfrm>
                  <a:off x="4162425" y="0"/>
                  <a:ext cx="1804987" cy="639762"/>
                  <a:chOff x="4162425" y="0"/>
                  <a:chExt cx="1804987" cy="639762"/>
                </a:xfrm>
              </p:grpSpPr>
              <p:sp>
                <p:nvSpPr>
                  <p:cNvPr id="244" name="Google Shape;244;p33"/>
                  <p:cNvSpPr txBox="1"/>
                  <p:nvPr/>
                </p:nvSpPr>
                <p:spPr>
                  <a:xfrm>
                    <a:off x="4206875" y="0"/>
                    <a:ext cx="1716087" cy="639762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400"/>
                      <a:buFont typeface="Times New Roman"/>
                      <a:buNone/>
                    </a:pPr>
                    <a:r>
                      <a:rPr b="1" i="0" lang="en-US" sz="24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Precisão</a:t>
                    </a:r>
                    <a:endParaRPr b="1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45" name="Google Shape;245;p33"/>
                  <p:cNvSpPr/>
                  <p:nvPr/>
                </p:nvSpPr>
                <p:spPr>
                  <a:xfrm>
                    <a:off x="4162425" y="0"/>
                    <a:ext cx="1804987" cy="63976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46" name="Google Shape;246;p33"/>
              <p:cNvGrpSpPr/>
              <p:nvPr/>
            </p:nvGrpSpPr>
            <p:grpSpPr>
              <a:xfrm>
                <a:off x="0" y="639762"/>
                <a:ext cx="2135187" cy="639762"/>
                <a:chOff x="0" y="639762"/>
                <a:chExt cx="2135187" cy="639762"/>
              </a:xfrm>
            </p:grpSpPr>
            <p:sp>
              <p:nvSpPr>
                <p:cNvPr id="247" name="Google Shape;247;p33"/>
                <p:cNvSpPr/>
                <p:nvPr/>
              </p:nvSpPr>
              <p:spPr>
                <a:xfrm>
                  <a:off x="0" y="639762"/>
                  <a:ext cx="2135187" cy="63976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48" name="Google Shape;248;p33"/>
                <p:cNvGrpSpPr/>
                <p:nvPr/>
              </p:nvGrpSpPr>
              <p:grpSpPr>
                <a:xfrm>
                  <a:off x="0" y="639762"/>
                  <a:ext cx="2135187" cy="639762"/>
                  <a:chOff x="0" y="639762"/>
                  <a:chExt cx="2135187" cy="639762"/>
                </a:xfrm>
              </p:grpSpPr>
              <p:sp>
                <p:nvSpPr>
                  <p:cNvPr id="249" name="Google Shape;249;p33"/>
                  <p:cNvSpPr txBox="1"/>
                  <p:nvPr/>
                </p:nvSpPr>
                <p:spPr>
                  <a:xfrm>
                    <a:off x="44450" y="639762"/>
                    <a:ext cx="2046287" cy="63976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2400"/>
                      <a:buFont typeface="Times New Roman"/>
                      <a:buNone/>
                    </a:pPr>
                    <a:r>
                      <a:rPr b="1" i="0" lang="en-US" sz="2400" u="none">
                        <a:solidFill>
                          <a:schemeClr val="lt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Temperatura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lt2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50" name="Google Shape;250;p33"/>
                  <p:cNvSpPr/>
                  <p:nvPr/>
                </p:nvSpPr>
                <p:spPr>
                  <a:xfrm>
                    <a:off x="0" y="639762"/>
                    <a:ext cx="2135187" cy="63976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51" name="Google Shape;251;p33"/>
              <p:cNvGrpSpPr/>
              <p:nvPr/>
            </p:nvGrpSpPr>
            <p:grpSpPr>
              <a:xfrm>
                <a:off x="2135187" y="639762"/>
                <a:ext cx="2027237" cy="639762"/>
                <a:chOff x="2135187" y="639762"/>
                <a:chExt cx="2027237" cy="639762"/>
              </a:xfrm>
            </p:grpSpPr>
            <p:sp>
              <p:nvSpPr>
                <p:cNvPr id="252" name="Google Shape;252;p33"/>
                <p:cNvSpPr txBox="1"/>
                <p:nvPr/>
              </p:nvSpPr>
              <p:spPr>
                <a:xfrm>
                  <a:off x="2179637" y="639762"/>
                  <a:ext cx="1938337" cy="639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0,002</a:t>
                  </a:r>
                  <a:r>
                    <a:rPr b="1" baseline="30000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33"/>
                <p:cNvSpPr/>
                <p:nvPr/>
              </p:nvSpPr>
              <p:spPr>
                <a:xfrm>
                  <a:off x="2135187" y="639762"/>
                  <a:ext cx="2027237" cy="63976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54" name="Google Shape;254;p33"/>
              <p:cNvGrpSpPr/>
              <p:nvPr/>
            </p:nvGrpSpPr>
            <p:grpSpPr>
              <a:xfrm>
                <a:off x="4162425" y="639762"/>
                <a:ext cx="1804987" cy="639762"/>
                <a:chOff x="4162425" y="639762"/>
                <a:chExt cx="1804987" cy="639762"/>
              </a:xfrm>
            </p:grpSpPr>
            <p:sp>
              <p:nvSpPr>
                <p:cNvPr id="255" name="Google Shape;255;p33"/>
                <p:cNvSpPr txBox="1"/>
                <p:nvPr/>
              </p:nvSpPr>
              <p:spPr>
                <a:xfrm>
                  <a:off x="4206875" y="639762"/>
                  <a:ext cx="1716087" cy="639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0,0005</a:t>
                  </a:r>
                  <a:r>
                    <a:rPr b="1" baseline="30000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6" name="Google Shape;256;p33"/>
                <p:cNvSpPr/>
                <p:nvPr/>
              </p:nvSpPr>
              <p:spPr>
                <a:xfrm>
                  <a:off x="4162425" y="639762"/>
                  <a:ext cx="1804987" cy="63976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57" name="Google Shape;257;p33"/>
              <p:cNvGrpSpPr/>
              <p:nvPr/>
            </p:nvGrpSpPr>
            <p:grpSpPr>
              <a:xfrm>
                <a:off x="0" y="1279525"/>
                <a:ext cx="2135187" cy="639762"/>
                <a:chOff x="0" y="1279525"/>
                <a:chExt cx="2135187" cy="639762"/>
              </a:xfrm>
            </p:grpSpPr>
            <p:sp>
              <p:nvSpPr>
                <p:cNvPr id="258" name="Google Shape;258;p33"/>
                <p:cNvSpPr/>
                <p:nvPr/>
              </p:nvSpPr>
              <p:spPr>
                <a:xfrm>
                  <a:off x="0" y="1279525"/>
                  <a:ext cx="2135187" cy="63976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59" name="Google Shape;259;p33"/>
                <p:cNvGrpSpPr/>
                <p:nvPr/>
              </p:nvGrpSpPr>
              <p:grpSpPr>
                <a:xfrm>
                  <a:off x="0" y="1279525"/>
                  <a:ext cx="2135187" cy="639762"/>
                  <a:chOff x="0" y="1279525"/>
                  <a:chExt cx="2135187" cy="639762"/>
                </a:xfrm>
              </p:grpSpPr>
              <p:sp>
                <p:nvSpPr>
                  <p:cNvPr id="260" name="Google Shape;260;p33"/>
                  <p:cNvSpPr txBox="1"/>
                  <p:nvPr/>
                </p:nvSpPr>
                <p:spPr>
                  <a:xfrm>
                    <a:off x="44450" y="1279525"/>
                    <a:ext cx="2046287" cy="63976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2400"/>
                      <a:buFont typeface="Times New Roman"/>
                      <a:buNone/>
                    </a:pPr>
                    <a:r>
                      <a:rPr b="1" i="0" lang="en-US" sz="2400" u="none">
                        <a:solidFill>
                          <a:schemeClr val="lt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Salinidade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lt2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61" name="Google Shape;261;p33"/>
                  <p:cNvSpPr/>
                  <p:nvPr/>
                </p:nvSpPr>
                <p:spPr>
                  <a:xfrm>
                    <a:off x="0" y="1279525"/>
                    <a:ext cx="2135187" cy="63976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62" name="Google Shape;262;p33"/>
              <p:cNvGrpSpPr/>
              <p:nvPr/>
            </p:nvGrpSpPr>
            <p:grpSpPr>
              <a:xfrm>
                <a:off x="2135187" y="1279525"/>
                <a:ext cx="2027237" cy="639762"/>
                <a:chOff x="2135187" y="1279525"/>
                <a:chExt cx="2027237" cy="639762"/>
              </a:xfrm>
            </p:grpSpPr>
            <p:sp>
              <p:nvSpPr>
                <p:cNvPr id="263" name="Google Shape;263;p33"/>
                <p:cNvSpPr txBox="1"/>
                <p:nvPr/>
              </p:nvSpPr>
              <p:spPr>
                <a:xfrm>
                  <a:off x="2179637" y="1279525"/>
                  <a:ext cx="1938337" cy="639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0,002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4" name="Google Shape;264;p33"/>
                <p:cNvSpPr/>
                <p:nvPr/>
              </p:nvSpPr>
              <p:spPr>
                <a:xfrm>
                  <a:off x="2135187" y="1279525"/>
                  <a:ext cx="2027237" cy="63976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65" name="Google Shape;265;p33"/>
              <p:cNvGrpSpPr/>
              <p:nvPr/>
            </p:nvGrpSpPr>
            <p:grpSpPr>
              <a:xfrm>
                <a:off x="4162425" y="1279525"/>
                <a:ext cx="1804987" cy="639762"/>
                <a:chOff x="4162425" y="1279525"/>
                <a:chExt cx="1804987" cy="639762"/>
              </a:xfrm>
            </p:grpSpPr>
            <p:sp>
              <p:nvSpPr>
                <p:cNvPr id="266" name="Google Shape;266;p33"/>
                <p:cNvSpPr txBox="1"/>
                <p:nvPr/>
              </p:nvSpPr>
              <p:spPr>
                <a:xfrm>
                  <a:off x="4206875" y="1279525"/>
                  <a:ext cx="1716087" cy="639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0,001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7" name="Google Shape;267;p33"/>
                <p:cNvSpPr/>
                <p:nvPr/>
              </p:nvSpPr>
              <p:spPr>
                <a:xfrm>
                  <a:off x="4162425" y="1279525"/>
                  <a:ext cx="1804987" cy="63976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68" name="Google Shape;268;p33"/>
              <p:cNvGrpSpPr/>
              <p:nvPr/>
            </p:nvGrpSpPr>
            <p:grpSpPr>
              <a:xfrm>
                <a:off x="0" y="1919287"/>
                <a:ext cx="2135187" cy="639762"/>
                <a:chOff x="0" y="1919287"/>
                <a:chExt cx="2135187" cy="639762"/>
              </a:xfrm>
            </p:grpSpPr>
            <p:sp>
              <p:nvSpPr>
                <p:cNvPr id="269" name="Google Shape;269;p33"/>
                <p:cNvSpPr/>
                <p:nvPr/>
              </p:nvSpPr>
              <p:spPr>
                <a:xfrm>
                  <a:off x="0" y="1919287"/>
                  <a:ext cx="2135187" cy="63976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70" name="Google Shape;270;p33"/>
                <p:cNvGrpSpPr/>
                <p:nvPr/>
              </p:nvGrpSpPr>
              <p:grpSpPr>
                <a:xfrm>
                  <a:off x="0" y="1919287"/>
                  <a:ext cx="2135187" cy="639762"/>
                  <a:chOff x="0" y="1919287"/>
                  <a:chExt cx="2135187" cy="639762"/>
                </a:xfrm>
              </p:grpSpPr>
              <p:sp>
                <p:nvSpPr>
                  <p:cNvPr id="271" name="Google Shape;271;p33"/>
                  <p:cNvSpPr txBox="1"/>
                  <p:nvPr/>
                </p:nvSpPr>
                <p:spPr>
                  <a:xfrm>
                    <a:off x="44450" y="1919287"/>
                    <a:ext cx="2046287" cy="639762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2400"/>
                      <a:buFont typeface="Times New Roman"/>
                      <a:buNone/>
                    </a:pPr>
                    <a:r>
                      <a:rPr b="1" i="0" lang="en-US" sz="2400" u="none">
                        <a:solidFill>
                          <a:schemeClr val="lt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Pressão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lt2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72" name="Google Shape;272;p33"/>
                  <p:cNvSpPr/>
                  <p:nvPr/>
                </p:nvSpPr>
                <p:spPr>
                  <a:xfrm>
                    <a:off x="0" y="1919287"/>
                    <a:ext cx="2135187" cy="63976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73" name="Google Shape;273;p33"/>
              <p:cNvGrpSpPr/>
              <p:nvPr/>
            </p:nvGrpSpPr>
            <p:grpSpPr>
              <a:xfrm>
                <a:off x="2135187" y="1919287"/>
                <a:ext cx="2027237" cy="639762"/>
                <a:chOff x="2135187" y="1919287"/>
                <a:chExt cx="2027237" cy="639762"/>
              </a:xfrm>
            </p:grpSpPr>
            <p:sp>
              <p:nvSpPr>
                <p:cNvPr id="274" name="Google Shape;274;p33"/>
                <p:cNvSpPr txBox="1"/>
                <p:nvPr/>
              </p:nvSpPr>
              <p:spPr>
                <a:xfrm>
                  <a:off x="2179637" y="1919287"/>
                  <a:ext cx="1938337" cy="639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dbar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5" name="Google Shape;275;p33"/>
                <p:cNvSpPr/>
                <p:nvPr/>
              </p:nvSpPr>
              <p:spPr>
                <a:xfrm>
                  <a:off x="2135187" y="1919287"/>
                  <a:ext cx="2027237" cy="63976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76" name="Google Shape;276;p33"/>
              <p:cNvGrpSpPr/>
              <p:nvPr/>
            </p:nvGrpSpPr>
            <p:grpSpPr>
              <a:xfrm>
                <a:off x="4162425" y="1919287"/>
                <a:ext cx="1804987" cy="639762"/>
                <a:chOff x="4162425" y="1919287"/>
                <a:chExt cx="1804987" cy="639762"/>
              </a:xfrm>
            </p:grpSpPr>
            <p:sp>
              <p:nvSpPr>
                <p:cNvPr id="277" name="Google Shape;277;p33"/>
                <p:cNvSpPr txBox="1"/>
                <p:nvPr/>
              </p:nvSpPr>
              <p:spPr>
                <a:xfrm>
                  <a:off x="4206875" y="1919287"/>
                  <a:ext cx="1716087" cy="639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0,5 dbar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8" name="Google Shape;278;p33"/>
                <p:cNvSpPr/>
                <p:nvPr/>
              </p:nvSpPr>
              <p:spPr>
                <a:xfrm>
                  <a:off x="4162425" y="1919287"/>
                  <a:ext cx="1804987" cy="63976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279" name="Google Shape;279;p33"/>
            <p:cNvSpPr/>
            <p:nvPr/>
          </p:nvSpPr>
          <p:spPr>
            <a:xfrm>
              <a:off x="-4762" y="-4762"/>
              <a:ext cx="5976937" cy="2568575"/>
            </a:xfrm>
            <a:prstGeom prst="rect">
              <a:avLst/>
            </a:prstGeom>
            <a:noFill/>
            <a:ln cap="flat" cmpd="sng" w="11100">
              <a:solidFill>
                <a:srgbClr val="A0A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2286000" y="5334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Elementos de Análises de Escalas</a:t>
            </a:r>
            <a:endParaRPr/>
          </a:p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85800" y="19812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leis fundamentais que governam os movimentos nos oceanos satisfazem ao princípio da </a:t>
            </a:r>
            <a:r>
              <a:rPr b="0" i="0" lang="en-US" sz="1800" u="sng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homogeneidade dimensional</a:t>
            </a: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os termos em equações que expressam as leis físicas têm de ter a  mesma dimensão.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Essas dimensões podem ser expressas em termos múltiplos e razões de 4 propriedades dimensionalmente independentes.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en-US" sz="1800" u="sng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escalas</a:t>
            </a: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permite a estimativa de cada termo que compõem as equações hidrodinâmicas, que são equações diferenciais parciais sem soluções gerais conhecidas.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no oceano é mais “fácil” estimar uma escala de velocidade que de tempo, as escalas-chave são geralmente L, U, M e K.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escala de tempo pode ser medida ou estimada a partir da definição de velocidade.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Outras três escalas importantes são: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Escala da profundidade do movimento H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Escala da densidade média ρ</a:t>
            </a:r>
            <a:r>
              <a:rPr b="0" baseline="-2500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Escala da variação de densidade Δρ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2057400" y="5334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Massas de Água</a:t>
            </a:r>
            <a:endParaRPr/>
          </a:p>
        </p:txBody>
      </p:sp>
      <p:sp>
        <p:nvSpPr>
          <p:cNvPr id="285" name="Google Shape;285;p3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Diagrama T-S: é a representação gráfica da equação de estado da água do mar;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Cartesiano: T nas ordenadas e S nas abscissas;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Char char="•"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água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representa um elemento de volume com T e S constantes. É um ponto no diagrama T-S;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Char char="•"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Massa de água: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representa uma sucessão infinita de tipos de água, ou seja, um curva sobre o diagrama T-S;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Curva T-S: denota processo de mistura imcompleta no oceano.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type="title"/>
          </p:nvPr>
        </p:nvSpPr>
        <p:spPr>
          <a:xfrm>
            <a:off x="2133600" y="6096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Diagrama T-S Climatológico do Atlântico Sul</a:t>
            </a:r>
            <a:endParaRPr/>
          </a:p>
        </p:txBody>
      </p:sp>
      <p:pic>
        <p:nvPicPr>
          <p:cNvPr id="291" name="Google Shape;29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2133600"/>
            <a:ext cx="5533396" cy="446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2057400" y="6096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Correção de Erros Sistemáticos de Salinidade por Climatologia</a:t>
            </a:r>
            <a:endParaRPr/>
          </a:p>
        </p:txBody>
      </p:sp>
      <p:sp>
        <p:nvSpPr>
          <p:cNvPr id="297" name="Google Shape;297;p36"/>
          <p:cNvSpPr/>
          <p:nvPr/>
        </p:nvSpPr>
        <p:spPr>
          <a:xfrm>
            <a:off x="1771650" y="1328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514600"/>
            <a:ext cx="4103687" cy="30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/>
          <p:nvPr/>
        </p:nvSpPr>
        <p:spPr>
          <a:xfrm>
            <a:off x="1938337" y="15668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2590800"/>
            <a:ext cx="4027438" cy="285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/>
        </p:nvSpPr>
        <p:spPr>
          <a:xfrm>
            <a:off x="990600" y="5638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de erro sistemático</a:t>
            </a:r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4800600" y="5562600"/>
            <a:ext cx="40386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0" i="0" lang="en-US" sz="2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Comparação com a climatologia da ACAS, segundo Miranda (1985)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type="title"/>
          </p:nvPr>
        </p:nvSpPr>
        <p:spPr>
          <a:xfrm>
            <a:off x="2057400" y="5334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Teoria Analítica das Curvas T-S</a:t>
            </a:r>
            <a:endParaRPr/>
          </a:p>
        </p:txBody>
      </p:sp>
      <p:sp>
        <p:nvSpPr>
          <p:cNvPr id="308" name="Google Shape;308;p3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Objetiva determinar a distribuição espaço-temporal de T e S no oceano em concordância com a interpretação do diagrama T-S;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Utilizam conceitos clássicos da termodinâmica clássica da água do mar;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Shtokman (1946) e Mamayev (1975).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2133600" y="533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Modelando o Processo de Mistura de Três Massas de Água</a:t>
            </a:r>
            <a:endParaRPr/>
          </a:p>
        </p:txBody>
      </p:sp>
      <p:pic>
        <p:nvPicPr>
          <p:cNvPr id="314" name="Google Shape;3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2514600"/>
            <a:ext cx="6454654" cy="2810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Consideremos processos de mistura de três massas de água num oceano verticalmente infinito:</a:t>
            </a:r>
            <a:endParaRPr/>
          </a:p>
        </p:txBody>
      </p:sp>
      <p:sp>
        <p:nvSpPr>
          <p:cNvPr id="316" name="Google Shape;316;p38"/>
          <p:cNvSpPr txBox="1"/>
          <p:nvPr/>
        </p:nvSpPr>
        <p:spPr>
          <a:xfrm>
            <a:off x="6172200" y="5943600"/>
            <a:ext cx="2139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Miranda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(1988)</a:t>
            </a:r>
            <a:endParaRPr/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5334000"/>
            <a:ext cx="5077880" cy="111283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898525" y="3317875"/>
            <a:ext cx="7127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t=0: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2209800" y="5334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Princípios Físicos dos Processos de Mistura</a:t>
            </a:r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3352800"/>
            <a:ext cx="3425828" cy="228535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9"/>
          <p:cNvSpPr txBox="1"/>
          <p:nvPr/>
        </p:nvSpPr>
        <p:spPr>
          <a:xfrm>
            <a:off x="762000" y="1828800"/>
            <a:ext cx="8382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t&gt;0, permitimos que os três corpos de água interajam verticalmente, devido a processos de mistura vertical turbulentos. O problema é, portanto, formulado matematicamente por: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type="title"/>
          </p:nvPr>
        </p:nvSpPr>
        <p:spPr>
          <a:xfrm>
            <a:off x="2209800" y="6096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Solução das Equações de T e S</a:t>
            </a:r>
            <a:endParaRPr/>
          </a:p>
        </p:txBody>
      </p:sp>
      <p:sp>
        <p:nvSpPr>
          <p:cNvPr id="331" name="Google Shape;331;p4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solução da equação de difusão de temperatura é: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Solução análoga para S é obtida.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667000"/>
            <a:ext cx="6376980" cy="281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2133600" y="685800"/>
            <a:ext cx="6324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Solução das Equações T-S</a:t>
            </a:r>
            <a:endParaRPr/>
          </a:p>
        </p:txBody>
      </p:sp>
      <p:pic>
        <p:nvPicPr>
          <p:cNvPr id="338" name="Google Shape;3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895600"/>
            <a:ext cx="7745885" cy="160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>
            <p:ph type="title"/>
          </p:nvPr>
        </p:nvSpPr>
        <p:spPr>
          <a:xfrm>
            <a:off x="2133600" y="685800"/>
            <a:ext cx="6324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teoremas de Shtokman </a:t>
            </a:r>
            <a:endParaRPr/>
          </a:p>
        </p:txBody>
      </p:sp>
      <p:sp>
        <p:nvSpPr>
          <p:cNvPr id="344" name="Google Shape;344;p42"/>
          <p:cNvSpPr txBox="1"/>
          <p:nvPr>
            <p:ph idx="1" type="body"/>
          </p:nvPr>
        </p:nvSpPr>
        <p:spPr>
          <a:xfrm>
            <a:off x="7620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instante inicial da mistura, a curva T-S é uma linha quebrada, consistindo de dois segmentos de reta que unem, sucessivamente sobre o plano T-S, os índices termohalinos dos tipos de água que se misturam;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pontos suficientemente afastados das interfaces, as tangentes à curva T-S, por esses pontos são praticamente coincidentes com os lados do triângulo de mistura;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pontos da curva T-S que correspondem ao núcleo da água intermediária são pontos extremos da curva. A reta tangente é paralela à base do triângulo de mistura;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pares (T,S) correspondentes ao núcleo da água intermediária evoluem ao longo da mediana principal do triângulo de mistura;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os pares (T,S) sobre as interfaces de separação evoluem ao longo das medianas secundárias do triângulo. Esses segmentos de reta interceptam, sobre a curva T-S, arcos que caracterizam a água intermediária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>
            <p:ph type="title"/>
          </p:nvPr>
        </p:nvSpPr>
        <p:spPr>
          <a:xfrm>
            <a:off x="2209800" y="533400"/>
            <a:ext cx="6934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Ilustração do Triângulo do Mistura</a:t>
            </a:r>
            <a:endParaRPr/>
          </a:p>
        </p:txBody>
      </p:sp>
      <p:pic>
        <p:nvPicPr>
          <p:cNvPr id="350" name="Google Shape;35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1643062"/>
            <a:ext cx="5538364" cy="520494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/>
        </p:nvSpPr>
        <p:spPr>
          <a:xfrm>
            <a:off x="6324600" y="5181600"/>
            <a:ext cx="22907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Mamayev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(1976)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2362200" y="533400"/>
            <a:ext cx="6477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Efeito da Estratificação</a:t>
            </a:r>
            <a:endParaRPr/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685800" y="1676400"/>
            <a:ext cx="8458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oceano tipicamente consiste de camadas de fluido de diferentes densidades, que sob a ação da gravidade tendem a se arranjar em pilhas verticais correspondentes a um estado de energia potencial mínima.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movimento dos fluidos tendem a perturbar esse estado de equilíbrio soerguendo fluido mais denso e afundando fluido mais leve.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conservação de energia, aumento de energia potencial tem de ocorrer às custas de decréscimos de energia cinética.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Logo, o efeito da estratificação pode ser avaliado comparando energia cinética e potencial: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4862" y="4953000"/>
            <a:ext cx="5919973" cy="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type="title"/>
          </p:nvPr>
        </p:nvSpPr>
        <p:spPr>
          <a:xfrm>
            <a:off x="2057400" y="3048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Aplicação dos Teoremas de Stokman para a Bacia de Campos</a:t>
            </a:r>
            <a:b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(Projeto DEPROAS)</a:t>
            </a:r>
            <a:endParaRPr/>
          </a:p>
        </p:txBody>
      </p:sp>
      <p:pic>
        <p:nvPicPr>
          <p:cNvPr id="357" name="Google Shape;35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9925" y="1828800"/>
            <a:ext cx="6061075" cy="454344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/>
          <p:nvPr/>
        </p:nvSpPr>
        <p:spPr>
          <a:xfrm>
            <a:off x="3565525" y="1766887"/>
            <a:ext cx="2835275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Curva T-S média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"/>
          <p:cNvSpPr txBox="1"/>
          <p:nvPr>
            <p:ph type="title"/>
          </p:nvPr>
        </p:nvSpPr>
        <p:spPr>
          <a:xfrm>
            <a:off x="2057400" y="6096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Índices Termohalinos para a Bacia de Campos- Projeto DEPROAS </a:t>
            </a:r>
            <a:endParaRPr/>
          </a:p>
        </p:txBody>
      </p:sp>
      <p:grpSp>
        <p:nvGrpSpPr>
          <p:cNvPr id="364" name="Google Shape;364;p45"/>
          <p:cNvGrpSpPr/>
          <p:nvPr/>
        </p:nvGrpSpPr>
        <p:grpSpPr>
          <a:xfrm>
            <a:off x="1905000" y="2209800"/>
            <a:ext cx="6067425" cy="3709987"/>
            <a:chOff x="-4762" y="-4762"/>
            <a:chExt cx="6067425" cy="3481387"/>
          </a:xfrm>
        </p:grpSpPr>
        <p:grpSp>
          <p:nvGrpSpPr>
            <p:cNvPr id="365" name="Google Shape;365;p45"/>
            <p:cNvGrpSpPr/>
            <p:nvPr/>
          </p:nvGrpSpPr>
          <p:grpSpPr>
            <a:xfrm>
              <a:off x="0" y="0"/>
              <a:ext cx="6057900" cy="3471862"/>
              <a:chOff x="0" y="0"/>
              <a:chExt cx="6057900" cy="3471862"/>
            </a:xfrm>
          </p:grpSpPr>
          <p:grpSp>
            <p:nvGrpSpPr>
              <p:cNvPr id="366" name="Google Shape;366;p45"/>
              <p:cNvGrpSpPr/>
              <p:nvPr/>
            </p:nvGrpSpPr>
            <p:grpSpPr>
              <a:xfrm>
                <a:off x="0" y="0"/>
                <a:ext cx="1514475" cy="822325"/>
                <a:chOff x="0" y="0"/>
                <a:chExt cx="1514475" cy="822325"/>
              </a:xfrm>
            </p:grpSpPr>
            <p:sp>
              <p:nvSpPr>
                <p:cNvPr id="367" name="Google Shape;367;p45"/>
                <p:cNvSpPr/>
                <p:nvPr/>
              </p:nvSpPr>
              <p:spPr>
                <a:xfrm>
                  <a:off x="0" y="0"/>
                  <a:ext cx="1514475" cy="822325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368" name="Google Shape;368;p45"/>
                <p:cNvGrpSpPr/>
                <p:nvPr/>
              </p:nvGrpSpPr>
              <p:grpSpPr>
                <a:xfrm>
                  <a:off x="0" y="0"/>
                  <a:ext cx="1514475" cy="822325"/>
                  <a:chOff x="0" y="0"/>
                  <a:chExt cx="1514475" cy="822325"/>
                </a:xfrm>
              </p:grpSpPr>
              <p:sp>
                <p:nvSpPr>
                  <p:cNvPr id="369" name="Google Shape;369;p45"/>
                  <p:cNvSpPr txBox="1"/>
                  <p:nvPr/>
                </p:nvSpPr>
                <p:spPr>
                  <a:xfrm>
                    <a:off x="44450" y="0"/>
                    <a:ext cx="1425575" cy="822325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t/>
                    </a:r>
                    <a:endParaRPr b="1" i="0" sz="1800" u="non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Massa de Água</a:t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0" name="Google Shape;370;p45"/>
                  <p:cNvSpPr/>
                  <p:nvPr/>
                </p:nvSpPr>
                <p:spPr>
                  <a:xfrm>
                    <a:off x="0" y="0"/>
                    <a:ext cx="1514475" cy="822325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371" name="Google Shape;371;p45"/>
              <p:cNvGrpSpPr/>
              <p:nvPr/>
            </p:nvGrpSpPr>
            <p:grpSpPr>
              <a:xfrm>
                <a:off x="1514475" y="0"/>
                <a:ext cx="1514475" cy="822325"/>
                <a:chOff x="1514475" y="0"/>
                <a:chExt cx="1514475" cy="822325"/>
              </a:xfrm>
            </p:grpSpPr>
            <p:sp>
              <p:nvSpPr>
                <p:cNvPr id="372" name="Google Shape;372;p45"/>
                <p:cNvSpPr/>
                <p:nvPr/>
              </p:nvSpPr>
              <p:spPr>
                <a:xfrm>
                  <a:off x="1514475" y="0"/>
                  <a:ext cx="1514475" cy="822325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373" name="Google Shape;373;p45"/>
                <p:cNvGrpSpPr/>
                <p:nvPr/>
              </p:nvGrpSpPr>
              <p:grpSpPr>
                <a:xfrm>
                  <a:off x="1514475" y="0"/>
                  <a:ext cx="1514475" cy="822325"/>
                  <a:chOff x="1514475" y="0"/>
                  <a:chExt cx="1514475" cy="822325"/>
                </a:xfrm>
              </p:grpSpPr>
              <p:sp>
                <p:nvSpPr>
                  <p:cNvPr id="374" name="Google Shape;374;p45"/>
                  <p:cNvSpPr txBox="1"/>
                  <p:nvPr/>
                </p:nvSpPr>
                <p:spPr>
                  <a:xfrm>
                    <a:off x="1558925" y="0"/>
                    <a:ext cx="1425575" cy="822325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t/>
                    </a:r>
                    <a:endParaRPr b="1" i="0" sz="1800" u="non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Mamayev (1975) e</a:t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Reid (1989)</a:t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5" name="Google Shape;375;p45"/>
                  <p:cNvSpPr/>
                  <p:nvPr/>
                </p:nvSpPr>
                <p:spPr>
                  <a:xfrm>
                    <a:off x="1514475" y="0"/>
                    <a:ext cx="1514475" cy="822325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376" name="Google Shape;376;p45"/>
              <p:cNvGrpSpPr/>
              <p:nvPr/>
            </p:nvGrpSpPr>
            <p:grpSpPr>
              <a:xfrm>
                <a:off x="3028950" y="0"/>
                <a:ext cx="1514475" cy="822325"/>
                <a:chOff x="3028950" y="0"/>
                <a:chExt cx="1514475" cy="822325"/>
              </a:xfrm>
            </p:grpSpPr>
            <p:sp>
              <p:nvSpPr>
                <p:cNvPr id="377" name="Google Shape;377;p45"/>
                <p:cNvSpPr/>
                <p:nvPr/>
              </p:nvSpPr>
              <p:spPr>
                <a:xfrm>
                  <a:off x="3028950" y="0"/>
                  <a:ext cx="1514475" cy="822325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378" name="Google Shape;378;p45"/>
                <p:cNvGrpSpPr/>
                <p:nvPr/>
              </p:nvGrpSpPr>
              <p:grpSpPr>
                <a:xfrm>
                  <a:off x="3028950" y="0"/>
                  <a:ext cx="1514475" cy="822325"/>
                  <a:chOff x="3028950" y="0"/>
                  <a:chExt cx="1514475" cy="822325"/>
                </a:xfrm>
              </p:grpSpPr>
              <p:sp>
                <p:nvSpPr>
                  <p:cNvPr id="379" name="Google Shape;379;p45"/>
                  <p:cNvSpPr txBox="1"/>
                  <p:nvPr/>
                </p:nvSpPr>
                <p:spPr>
                  <a:xfrm>
                    <a:off x="3073400" y="0"/>
                    <a:ext cx="1425575" cy="822325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t/>
                    </a:r>
                    <a:endParaRPr b="1" i="0" sz="1800" u="non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Silva (1995)</a:t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0" name="Google Shape;380;p45"/>
                  <p:cNvSpPr/>
                  <p:nvPr/>
                </p:nvSpPr>
                <p:spPr>
                  <a:xfrm>
                    <a:off x="3028950" y="0"/>
                    <a:ext cx="1514475" cy="822325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381" name="Google Shape;381;p45"/>
              <p:cNvGrpSpPr/>
              <p:nvPr/>
            </p:nvGrpSpPr>
            <p:grpSpPr>
              <a:xfrm>
                <a:off x="4543425" y="0"/>
                <a:ext cx="1514475" cy="822325"/>
                <a:chOff x="4543425" y="0"/>
                <a:chExt cx="1514475" cy="822325"/>
              </a:xfrm>
            </p:grpSpPr>
            <p:sp>
              <p:nvSpPr>
                <p:cNvPr id="382" name="Google Shape;382;p45"/>
                <p:cNvSpPr/>
                <p:nvPr/>
              </p:nvSpPr>
              <p:spPr>
                <a:xfrm>
                  <a:off x="4543425" y="0"/>
                  <a:ext cx="1514475" cy="822325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383" name="Google Shape;383;p45"/>
                <p:cNvGrpSpPr/>
                <p:nvPr/>
              </p:nvGrpSpPr>
              <p:grpSpPr>
                <a:xfrm>
                  <a:off x="4543425" y="0"/>
                  <a:ext cx="1514475" cy="822325"/>
                  <a:chOff x="4543425" y="0"/>
                  <a:chExt cx="1514475" cy="822325"/>
                </a:xfrm>
              </p:grpSpPr>
              <p:sp>
                <p:nvSpPr>
                  <p:cNvPr id="384" name="Google Shape;384;p45"/>
                  <p:cNvSpPr txBox="1"/>
                  <p:nvPr/>
                </p:nvSpPr>
                <p:spPr>
                  <a:xfrm>
                    <a:off x="4587875" y="0"/>
                    <a:ext cx="1425575" cy="822325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t/>
                    </a:r>
                    <a:endParaRPr b="1" i="0" sz="1800" u="non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Este Trabalho</a:t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5" name="Google Shape;385;p45"/>
                  <p:cNvSpPr/>
                  <p:nvPr/>
                </p:nvSpPr>
                <p:spPr>
                  <a:xfrm>
                    <a:off x="4543425" y="0"/>
                    <a:ext cx="1514475" cy="822325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386" name="Google Shape;386;p45"/>
              <p:cNvGrpSpPr/>
              <p:nvPr/>
            </p:nvGrpSpPr>
            <p:grpSpPr>
              <a:xfrm>
                <a:off x="0" y="822325"/>
                <a:ext cx="1514475" cy="822325"/>
                <a:chOff x="0" y="822325"/>
                <a:chExt cx="1514475" cy="822325"/>
              </a:xfrm>
            </p:grpSpPr>
            <p:sp>
              <p:nvSpPr>
                <p:cNvPr id="387" name="Google Shape;387;p45"/>
                <p:cNvSpPr txBox="1"/>
                <p:nvPr/>
              </p:nvSpPr>
              <p:spPr>
                <a:xfrm>
                  <a:off x="44450" y="822325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ACAS</a:t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8" name="Google Shape;388;p45"/>
                <p:cNvSpPr/>
                <p:nvPr/>
              </p:nvSpPr>
              <p:spPr>
                <a:xfrm>
                  <a:off x="0" y="822325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89" name="Google Shape;389;p45"/>
              <p:cNvGrpSpPr/>
              <p:nvPr/>
            </p:nvGrpSpPr>
            <p:grpSpPr>
              <a:xfrm>
                <a:off x="1514475" y="822325"/>
                <a:ext cx="1514475" cy="822325"/>
                <a:chOff x="1514475" y="822325"/>
                <a:chExt cx="1514475" cy="822325"/>
              </a:xfrm>
            </p:grpSpPr>
            <p:sp>
              <p:nvSpPr>
                <p:cNvPr id="390" name="Google Shape;390;p45"/>
                <p:cNvSpPr txBox="1"/>
                <p:nvPr/>
              </p:nvSpPr>
              <p:spPr>
                <a:xfrm>
                  <a:off x="1558925" y="822325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T=18,0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S=36,00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1" name="Google Shape;391;p45"/>
                <p:cNvSpPr/>
                <p:nvPr/>
              </p:nvSpPr>
              <p:spPr>
                <a:xfrm>
                  <a:off x="1514475" y="822325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92" name="Google Shape;392;p45"/>
              <p:cNvGrpSpPr/>
              <p:nvPr/>
            </p:nvGrpSpPr>
            <p:grpSpPr>
              <a:xfrm>
                <a:off x="3028950" y="822325"/>
                <a:ext cx="1514475" cy="822325"/>
                <a:chOff x="3028950" y="822325"/>
                <a:chExt cx="1514475" cy="822325"/>
              </a:xfrm>
            </p:grpSpPr>
            <p:sp>
              <p:nvSpPr>
                <p:cNvPr id="393" name="Google Shape;393;p45"/>
                <p:cNvSpPr txBox="1"/>
                <p:nvPr/>
              </p:nvSpPr>
              <p:spPr>
                <a:xfrm>
                  <a:off x="3073400" y="822325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T=20,0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S=36,41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4" name="Google Shape;394;p45"/>
                <p:cNvSpPr/>
                <p:nvPr/>
              </p:nvSpPr>
              <p:spPr>
                <a:xfrm>
                  <a:off x="3028950" y="822325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95" name="Google Shape;395;p45"/>
              <p:cNvGrpSpPr/>
              <p:nvPr/>
            </p:nvGrpSpPr>
            <p:grpSpPr>
              <a:xfrm>
                <a:off x="4543425" y="822325"/>
                <a:ext cx="1514475" cy="822325"/>
                <a:chOff x="4543425" y="822325"/>
                <a:chExt cx="1514475" cy="822325"/>
              </a:xfrm>
            </p:grpSpPr>
            <p:sp>
              <p:nvSpPr>
                <p:cNvPr id="396" name="Google Shape;396;p45"/>
                <p:cNvSpPr txBox="1"/>
                <p:nvPr/>
              </p:nvSpPr>
              <p:spPr>
                <a:xfrm>
                  <a:off x="4587875" y="822325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T=20,88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S=36,52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7" name="Google Shape;397;p45"/>
                <p:cNvSpPr/>
                <p:nvPr/>
              </p:nvSpPr>
              <p:spPr>
                <a:xfrm>
                  <a:off x="4543425" y="822325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98" name="Google Shape;398;p45"/>
              <p:cNvGrpSpPr/>
              <p:nvPr/>
            </p:nvGrpSpPr>
            <p:grpSpPr>
              <a:xfrm>
                <a:off x="0" y="1644650"/>
                <a:ext cx="1514475" cy="822325"/>
                <a:chOff x="0" y="1644650"/>
                <a:chExt cx="1514475" cy="822325"/>
              </a:xfrm>
            </p:grpSpPr>
            <p:sp>
              <p:nvSpPr>
                <p:cNvPr id="399" name="Google Shape;399;p45"/>
                <p:cNvSpPr txBox="1"/>
                <p:nvPr/>
              </p:nvSpPr>
              <p:spPr>
                <a:xfrm>
                  <a:off x="44450" y="1644650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AIA</a:t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0" name="Google Shape;400;p45"/>
                <p:cNvSpPr/>
                <p:nvPr/>
              </p:nvSpPr>
              <p:spPr>
                <a:xfrm>
                  <a:off x="0" y="1644650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01" name="Google Shape;401;p45"/>
              <p:cNvGrpSpPr/>
              <p:nvPr/>
            </p:nvGrpSpPr>
            <p:grpSpPr>
              <a:xfrm>
                <a:off x="1514475" y="1644650"/>
                <a:ext cx="1514475" cy="822325"/>
                <a:chOff x="1514475" y="1644650"/>
                <a:chExt cx="1514475" cy="822325"/>
              </a:xfrm>
            </p:grpSpPr>
            <p:sp>
              <p:nvSpPr>
                <p:cNvPr id="402" name="Google Shape;402;p45"/>
                <p:cNvSpPr txBox="1"/>
                <p:nvPr/>
              </p:nvSpPr>
              <p:spPr>
                <a:xfrm>
                  <a:off x="1558925" y="1644650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 2,2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S=33,80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3" name="Google Shape;403;p45"/>
                <p:cNvSpPr/>
                <p:nvPr/>
              </p:nvSpPr>
              <p:spPr>
                <a:xfrm>
                  <a:off x="1514475" y="1644650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04" name="Google Shape;404;p45"/>
              <p:cNvGrpSpPr/>
              <p:nvPr/>
            </p:nvGrpSpPr>
            <p:grpSpPr>
              <a:xfrm>
                <a:off x="3028950" y="1644650"/>
                <a:ext cx="1514475" cy="822325"/>
                <a:chOff x="3028950" y="1644650"/>
                <a:chExt cx="1514475" cy="822325"/>
              </a:xfrm>
            </p:grpSpPr>
            <p:sp>
              <p:nvSpPr>
                <p:cNvPr id="405" name="Google Shape;405;p45"/>
                <p:cNvSpPr txBox="1"/>
                <p:nvPr/>
              </p:nvSpPr>
              <p:spPr>
                <a:xfrm>
                  <a:off x="3073400" y="1644650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T=2,5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S=33,57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6" name="Google Shape;406;p45"/>
                <p:cNvSpPr/>
                <p:nvPr/>
              </p:nvSpPr>
              <p:spPr>
                <a:xfrm>
                  <a:off x="3028950" y="1644650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07" name="Google Shape;407;p45"/>
              <p:cNvGrpSpPr/>
              <p:nvPr/>
            </p:nvGrpSpPr>
            <p:grpSpPr>
              <a:xfrm>
                <a:off x="4543425" y="1644650"/>
                <a:ext cx="1514475" cy="822325"/>
                <a:chOff x="4543425" y="1644650"/>
                <a:chExt cx="1514475" cy="822325"/>
              </a:xfrm>
            </p:grpSpPr>
            <p:sp>
              <p:nvSpPr>
                <p:cNvPr id="408" name="Google Shape;408;p45"/>
                <p:cNvSpPr txBox="1"/>
                <p:nvPr/>
              </p:nvSpPr>
              <p:spPr>
                <a:xfrm>
                  <a:off x="4587875" y="1644650"/>
                  <a:ext cx="1425575" cy="822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T=1,94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S=33,51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9" name="Google Shape;409;p45"/>
                <p:cNvSpPr/>
                <p:nvPr/>
              </p:nvSpPr>
              <p:spPr>
                <a:xfrm>
                  <a:off x="4543425" y="1644650"/>
                  <a:ext cx="1514475" cy="822325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10" name="Google Shape;410;p45"/>
              <p:cNvGrpSpPr/>
              <p:nvPr/>
            </p:nvGrpSpPr>
            <p:grpSpPr>
              <a:xfrm>
                <a:off x="0" y="2466975"/>
                <a:ext cx="1514475" cy="1004887"/>
                <a:chOff x="0" y="2466975"/>
                <a:chExt cx="1514475" cy="1004887"/>
              </a:xfrm>
            </p:grpSpPr>
            <p:sp>
              <p:nvSpPr>
                <p:cNvPr id="411" name="Google Shape;411;p45"/>
                <p:cNvSpPr txBox="1"/>
                <p:nvPr/>
              </p:nvSpPr>
              <p:spPr>
                <a:xfrm>
                  <a:off x="44450" y="2466975"/>
                  <a:ext cx="1425575" cy="1004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APAN</a:t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2" name="Google Shape;412;p45"/>
                <p:cNvSpPr/>
                <p:nvPr/>
              </p:nvSpPr>
              <p:spPr>
                <a:xfrm>
                  <a:off x="0" y="2466975"/>
                  <a:ext cx="1514475" cy="1004887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13" name="Google Shape;413;p45"/>
              <p:cNvGrpSpPr/>
              <p:nvPr/>
            </p:nvGrpSpPr>
            <p:grpSpPr>
              <a:xfrm>
                <a:off x="1514475" y="2466975"/>
                <a:ext cx="1514475" cy="1004887"/>
                <a:chOff x="1514475" y="2466975"/>
                <a:chExt cx="1514475" cy="1004887"/>
              </a:xfrm>
            </p:grpSpPr>
            <p:sp>
              <p:nvSpPr>
                <p:cNvPr id="414" name="Google Shape;414;p45"/>
                <p:cNvSpPr txBox="1"/>
                <p:nvPr/>
              </p:nvSpPr>
              <p:spPr>
                <a:xfrm>
                  <a:off x="1558925" y="2466975"/>
                  <a:ext cx="1425575" cy="1004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T=4,0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S=35,00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5" name="Google Shape;415;p45"/>
                <p:cNvSpPr/>
                <p:nvPr/>
              </p:nvSpPr>
              <p:spPr>
                <a:xfrm>
                  <a:off x="1514475" y="2466975"/>
                  <a:ext cx="1514475" cy="1004887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16" name="Google Shape;416;p45"/>
              <p:cNvGrpSpPr/>
              <p:nvPr/>
            </p:nvGrpSpPr>
            <p:grpSpPr>
              <a:xfrm>
                <a:off x="3028950" y="2466975"/>
                <a:ext cx="1514475" cy="1004887"/>
                <a:chOff x="3028950" y="2466975"/>
                <a:chExt cx="1514475" cy="1004887"/>
              </a:xfrm>
            </p:grpSpPr>
            <p:sp>
              <p:nvSpPr>
                <p:cNvPr id="417" name="Google Shape;417;p45"/>
                <p:cNvSpPr txBox="1"/>
                <p:nvPr/>
              </p:nvSpPr>
              <p:spPr>
                <a:xfrm>
                  <a:off x="3073400" y="2466975"/>
                  <a:ext cx="1425575" cy="1004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T=4,0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S=35,00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8" name="Google Shape;418;p45"/>
                <p:cNvSpPr/>
                <p:nvPr/>
              </p:nvSpPr>
              <p:spPr>
                <a:xfrm>
                  <a:off x="3028950" y="2466975"/>
                  <a:ext cx="1514475" cy="1004887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19" name="Google Shape;419;p45"/>
              <p:cNvGrpSpPr/>
              <p:nvPr/>
            </p:nvGrpSpPr>
            <p:grpSpPr>
              <a:xfrm>
                <a:off x="4543425" y="2466975"/>
                <a:ext cx="1514475" cy="1004887"/>
                <a:chOff x="4543425" y="2466975"/>
                <a:chExt cx="1514475" cy="1004887"/>
              </a:xfrm>
            </p:grpSpPr>
            <p:sp>
              <p:nvSpPr>
                <p:cNvPr id="420" name="Google Shape;420;p45"/>
                <p:cNvSpPr txBox="1"/>
                <p:nvPr/>
              </p:nvSpPr>
              <p:spPr>
                <a:xfrm>
                  <a:off x="4587875" y="2466975"/>
                  <a:ext cx="1425575" cy="1004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1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T=4,15</a:t>
                  </a:r>
                  <a:r>
                    <a:rPr b="1" baseline="3000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S=35,00</a:t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1" name="Google Shape;421;p45"/>
                <p:cNvSpPr/>
                <p:nvPr/>
              </p:nvSpPr>
              <p:spPr>
                <a:xfrm>
                  <a:off x="4543425" y="2466975"/>
                  <a:ext cx="1514475" cy="1004887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422" name="Google Shape;422;p45"/>
            <p:cNvSpPr/>
            <p:nvPr/>
          </p:nvSpPr>
          <p:spPr>
            <a:xfrm>
              <a:off x="-4762" y="-4762"/>
              <a:ext cx="6067425" cy="3481387"/>
            </a:xfrm>
            <a:prstGeom prst="rect">
              <a:avLst/>
            </a:prstGeom>
            <a:noFill/>
            <a:ln cap="flat" cmpd="sng" w="9525">
              <a:solidFill>
                <a:srgbClr val="A0A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"/>
          <p:cNvSpPr txBox="1"/>
          <p:nvPr>
            <p:ph type="title"/>
          </p:nvPr>
        </p:nvSpPr>
        <p:spPr>
          <a:xfrm>
            <a:off x="2057400" y="4572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Determinação das Interfaces entre as  Massas Água</a:t>
            </a:r>
            <a:endParaRPr/>
          </a:p>
        </p:txBody>
      </p:sp>
      <p:pic>
        <p:nvPicPr>
          <p:cNvPr id="428" name="Google Shape;42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0" y="1976437"/>
            <a:ext cx="6197600" cy="46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6"/>
          <p:cNvSpPr txBox="1"/>
          <p:nvPr/>
        </p:nvSpPr>
        <p:spPr>
          <a:xfrm>
            <a:off x="3276600" y="1919287"/>
            <a:ext cx="3749675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Curva de densidade média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"/>
          <p:cNvSpPr txBox="1"/>
          <p:nvPr>
            <p:ph type="title"/>
          </p:nvPr>
        </p:nvSpPr>
        <p:spPr>
          <a:xfrm>
            <a:off x="2209800" y="533400"/>
            <a:ext cx="6248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Diagrama T-S Estatístico Volumétrico</a:t>
            </a:r>
            <a:endParaRPr/>
          </a:p>
        </p:txBody>
      </p:sp>
      <p:sp>
        <p:nvSpPr>
          <p:cNvPr id="435" name="Google Shape;435;p47"/>
          <p:cNvSpPr txBox="1"/>
          <p:nvPr>
            <p:ph idx="1" type="body"/>
          </p:nvPr>
        </p:nvSpPr>
        <p:spPr>
          <a:xfrm>
            <a:off x="990600" y="2743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 a frequência de ocorrência de observações e pares T-S;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portanto possível estimar volumes de massas de água para a região amostrada;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Técnica introduzida por Cochrane (1956).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/>
          <p:cNvSpPr txBox="1"/>
          <p:nvPr>
            <p:ph type="title"/>
          </p:nvPr>
        </p:nvSpPr>
        <p:spPr>
          <a:xfrm>
            <a:off x="2209800" y="533400"/>
            <a:ext cx="6248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Método do T-S Volumétrico</a:t>
            </a:r>
            <a:endParaRPr/>
          </a:p>
        </p:txBody>
      </p:sp>
      <p:sp>
        <p:nvSpPr>
          <p:cNvPr id="441" name="Google Shape;441;p4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área total e se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 o número total de estações a ser utilizada, então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A/n=An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será a área média representativa de cada estação oceanográfica;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Estabelecer, com base nos intervalos de variação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classes características limitadas por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Determinar intervalo de Dz característico e representativo de dos pares (T,S). A soma dos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 obviamente igual à profundidade local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a regra do ponto médio;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V(i,j)=Dz*An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representa um volume parcial.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type="title"/>
          </p:nvPr>
        </p:nvSpPr>
        <p:spPr>
          <a:xfrm>
            <a:off x="2057400" y="3810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DEPROAS III: Apresentação bidimensional</a:t>
            </a:r>
            <a:endParaRPr/>
          </a:p>
        </p:txBody>
      </p:sp>
      <p:pic>
        <p:nvPicPr>
          <p:cNvPr id="447" name="Google Shape;44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1828800"/>
            <a:ext cx="5990498" cy="45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9"/>
          <p:cNvSpPr txBox="1"/>
          <p:nvPr/>
        </p:nvSpPr>
        <p:spPr>
          <a:xfrm>
            <a:off x="2667000" y="1766887"/>
            <a:ext cx="6019800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Diagrama T-S estatístico-volumétrico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/>
          <p:nvPr>
            <p:ph type="title"/>
          </p:nvPr>
        </p:nvSpPr>
        <p:spPr>
          <a:xfrm>
            <a:off x="2286000" y="3810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DEPROAS III: Apresentação tridimensional</a:t>
            </a:r>
            <a:endParaRPr/>
          </a:p>
        </p:txBody>
      </p:sp>
      <p:pic>
        <p:nvPicPr>
          <p:cNvPr id="454" name="Google Shape;45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1447800"/>
            <a:ext cx="6888162" cy="516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 txBox="1"/>
          <p:nvPr>
            <p:ph type="title"/>
          </p:nvPr>
        </p:nvSpPr>
        <p:spPr>
          <a:xfrm>
            <a:off x="2057400" y="381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Aula 2 – Método Dinâmico</a:t>
            </a:r>
            <a:endParaRPr/>
          </a:p>
        </p:txBody>
      </p:sp>
      <p:sp>
        <p:nvSpPr>
          <p:cNvPr id="460" name="Google Shape;460;p51"/>
          <p:cNvSpPr txBox="1"/>
          <p:nvPr>
            <p:ph idx="1" type="body"/>
          </p:nvPr>
        </p:nvSpPr>
        <p:spPr>
          <a:xfrm>
            <a:off x="12192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movimento geostrófico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força do gradiente de pressão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Baroclinicidade e Barotropicidade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princípio do vento térmico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Método Dinâmico Clássico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Função de corrente geostrófica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2"/>
          <p:cNvSpPr txBox="1"/>
          <p:nvPr>
            <p:ph type="title"/>
          </p:nvPr>
        </p:nvSpPr>
        <p:spPr>
          <a:xfrm>
            <a:off x="2057400" y="6096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Geostrófico</a:t>
            </a:r>
            <a:endParaRPr/>
          </a:p>
        </p:txBody>
      </p:sp>
      <p:sp>
        <p:nvSpPr>
          <p:cNvPr id="466" name="Google Shape;466;p5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Pela análise de escalas típicas para meso-escala, as componentes da eq. conservação de momento linear ficam simplificadas:</a:t>
            </a:r>
            <a:endParaRPr/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 seja, o movimento é horizontal e chamado </a:t>
            </a:r>
            <a:r>
              <a:rPr b="1" i="0" lang="en-US" sz="16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GEOSTRÓFICO</a:t>
            </a:r>
            <a:r>
              <a:rPr b="1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o balanço entre força de Coriolis e força de gradiente  de pressão.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7" name="Google Shape;46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2819400"/>
            <a:ext cx="3482228" cy="243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3"/>
          <p:cNvSpPr txBox="1"/>
          <p:nvPr>
            <p:ph type="title"/>
          </p:nvPr>
        </p:nvSpPr>
        <p:spPr>
          <a:xfrm>
            <a:off x="2057400" y="5334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Força do Gradiente de Pressão</a:t>
            </a:r>
            <a:endParaRPr/>
          </a:p>
        </p:txBody>
      </p:sp>
      <p:sp>
        <p:nvSpPr>
          <p:cNvPr id="473" name="Google Shape;473;p5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força do gradiente de pressão zonal é dada por: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primeiro termo do segundo membro é a força devido ao efeito do barômetro invertido;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segundo termo é a força do gradiente de pressão barotrópico; 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terceiro termo é a força do gradiente de pressão baroclínico.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4" name="Google Shape;47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438400"/>
            <a:ext cx="6236295" cy="116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2133600" y="3810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Efeito da Rotação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898525" y="1870075"/>
            <a:ext cx="7788275" cy="491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taxa de rotação da terra (ou velocidade angular) 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os movimentos do fluido evoluem em escala de tempo comparáveis ou mais longas que o período de rotação, podemos afirmar que o fluido irá sentir o efeito da rotação.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Logo, a razão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b="1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="0" baseline="-25000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1800" u="none" cap="none" strike="noStrik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≤ O(1), os efeitos de rotação da terra tem de ser considerados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2438400"/>
            <a:ext cx="5785432" cy="83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4953000"/>
            <a:ext cx="6120270" cy="87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 txBox="1"/>
          <p:nvPr>
            <p:ph type="title"/>
          </p:nvPr>
        </p:nvSpPr>
        <p:spPr>
          <a:xfrm>
            <a:off x="2133600" y="4572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Geostrófico Barotrópico</a:t>
            </a:r>
            <a:endParaRPr/>
          </a:p>
        </p:txBody>
      </p:sp>
      <p:pic>
        <p:nvPicPr>
          <p:cNvPr id="480" name="Google Shape;48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905000"/>
            <a:ext cx="3043682" cy="176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2057400"/>
            <a:ext cx="4664081" cy="14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2400" y="3810000"/>
            <a:ext cx="1809569" cy="155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6600" y="3810000"/>
            <a:ext cx="1716970" cy="153286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1355725" y="5680075"/>
            <a:ext cx="57165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 da inclinação da superfície do mar;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 da estratificação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/>
          <p:nvPr>
            <p:ph type="title"/>
          </p:nvPr>
        </p:nvSpPr>
        <p:spPr>
          <a:xfrm>
            <a:off x="2133600" y="4572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Geostrófico Baroclínico</a:t>
            </a:r>
            <a:endParaRPr/>
          </a:p>
        </p:txBody>
      </p:sp>
      <p:sp>
        <p:nvSpPr>
          <p:cNvPr id="490" name="Google Shape;490;p5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1" name="Google Shape;49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28800"/>
            <a:ext cx="7834235" cy="430608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5"/>
          <p:cNvSpPr txBox="1"/>
          <p:nvPr/>
        </p:nvSpPr>
        <p:spPr>
          <a:xfrm>
            <a:off x="7162800" y="2743200"/>
            <a:ext cx="14097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Alta Pressão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Baroclínica</a:t>
            </a:r>
            <a:endParaRPr/>
          </a:p>
        </p:txBody>
      </p:sp>
      <p:sp>
        <p:nvSpPr>
          <p:cNvPr id="493" name="Google Shape;493;p55"/>
          <p:cNvSpPr txBox="1"/>
          <p:nvPr/>
        </p:nvSpPr>
        <p:spPr>
          <a:xfrm>
            <a:off x="4495800" y="2743200"/>
            <a:ext cx="1549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Baixa Pressão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Baroclínica</a:t>
            </a:r>
            <a:endParaRPr/>
          </a:p>
        </p:txBody>
      </p:sp>
      <p:sp>
        <p:nvSpPr>
          <p:cNvPr id="494" name="Google Shape;494;p55"/>
          <p:cNvSpPr txBox="1"/>
          <p:nvPr/>
        </p:nvSpPr>
        <p:spPr>
          <a:xfrm>
            <a:off x="2397125" y="6289675"/>
            <a:ext cx="5603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Assinatura baroclínica da Corrente do Brasil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/>
          <p:nvPr>
            <p:ph type="title"/>
          </p:nvPr>
        </p:nvSpPr>
        <p:spPr>
          <a:xfrm>
            <a:off x="1371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Geostrófico Baroclínico</a:t>
            </a:r>
            <a:endParaRPr/>
          </a:p>
        </p:txBody>
      </p:sp>
      <p:pic>
        <p:nvPicPr>
          <p:cNvPr id="500" name="Google Shape;50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752600"/>
            <a:ext cx="7812136" cy="422862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6"/>
          <p:cNvSpPr txBox="1"/>
          <p:nvPr/>
        </p:nvSpPr>
        <p:spPr>
          <a:xfrm>
            <a:off x="2643187" y="6019800"/>
            <a:ext cx="49768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Vórtice ciclônico da Corrente do Brasil</a:t>
            </a:r>
            <a:endParaRPr/>
          </a:p>
        </p:txBody>
      </p:sp>
      <p:sp>
        <p:nvSpPr>
          <p:cNvPr id="502" name="Google Shape;502;p56"/>
          <p:cNvSpPr txBox="1"/>
          <p:nvPr/>
        </p:nvSpPr>
        <p:spPr>
          <a:xfrm>
            <a:off x="2971800" y="2667000"/>
            <a:ext cx="1466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Alta Pressão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Baroclínica</a:t>
            </a:r>
            <a:endParaRPr/>
          </a:p>
        </p:txBody>
      </p:sp>
      <p:sp>
        <p:nvSpPr>
          <p:cNvPr id="503" name="Google Shape;503;p56"/>
          <p:cNvSpPr txBox="1"/>
          <p:nvPr/>
        </p:nvSpPr>
        <p:spPr>
          <a:xfrm>
            <a:off x="6248400" y="2635250"/>
            <a:ext cx="1466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Alta Pressão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Baroclínica</a:t>
            </a:r>
            <a:endParaRPr/>
          </a:p>
        </p:txBody>
      </p:sp>
      <p:sp>
        <p:nvSpPr>
          <p:cNvPr id="504" name="Google Shape;504;p56"/>
          <p:cNvSpPr txBox="1"/>
          <p:nvPr/>
        </p:nvSpPr>
        <p:spPr>
          <a:xfrm>
            <a:off x="4495800" y="2667000"/>
            <a:ext cx="1606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Baixa Pressão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Baroclínica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 txBox="1"/>
          <p:nvPr>
            <p:ph type="title"/>
          </p:nvPr>
        </p:nvSpPr>
        <p:spPr>
          <a:xfrm>
            <a:off x="9144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Vento Térmico</a:t>
            </a:r>
            <a:endParaRPr/>
          </a:p>
        </p:txBody>
      </p:sp>
      <p:pic>
        <p:nvPicPr>
          <p:cNvPr id="510" name="Google Shape;51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287" y="2963862"/>
            <a:ext cx="3302202" cy="2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7"/>
          <p:cNvSpPr txBox="1"/>
          <p:nvPr/>
        </p:nvSpPr>
        <p:spPr>
          <a:xfrm>
            <a:off x="914400" y="1692275"/>
            <a:ext cx="6934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cisalhamento vertical das correntes geostróficas dependem das variações laterais de densidade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Método Dinâmico I</a:t>
            </a:r>
            <a:endParaRPr/>
          </a:p>
        </p:txBody>
      </p:sp>
      <p:sp>
        <p:nvSpPr>
          <p:cNvPr id="517" name="Google Shape;517;p58"/>
          <p:cNvSpPr txBox="1"/>
          <p:nvPr>
            <p:ph idx="1" type="body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integração vertical do vento térmico nos conduz a</a:t>
            </a:r>
            <a:endParaRPr/>
          </a:p>
        </p:txBody>
      </p:sp>
      <p:pic>
        <p:nvPicPr>
          <p:cNvPr id="518" name="Google Shape;51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4862" y="2667000"/>
            <a:ext cx="5386670" cy="232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Método Dinâmico II</a:t>
            </a:r>
            <a:endParaRPr/>
          </a:p>
        </p:txBody>
      </p:sp>
      <p:sp>
        <p:nvSpPr>
          <p:cNvPr id="524" name="Google Shape;524;p59"/>
          <p:cNvSpPr txBox="1"/>
          <p:nvPr>
            <p:ph idx="1" type="body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os instrumentos oceanográficos medem pressão, é conveniente escrever a equação do método dinâmico em coord. isobáricas: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5" name="Google Shape;52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819400"/>
            <a:ext cx="6423628" cy="37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0"/>
          <p:cNvSpPr txBox="1"/>
          <p:nvPr>
            <p:ph type="title"/>
          </p:nvPr>
        </p:nvSpPr>
        <p:spPr>
          <a:xfrm>
            <a:off x="1371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Método Dinâmico III: </a:t>
            </a:r>
            <a:b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da Radial 6 do COROAS Verão 1993</a:t>
            </a:r>
            <a:endParaRPr/>
          </a:p>
        </p:txBody>
      </p:sp>
      <p:pic>
        <p:nvPicPr>
          <p:cNvPr id="531" name="Google Shape;53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1676400"/>
            <a:ext cx="5254723" cy="439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600" y="3962400"/>
            <a:ext cx="1898650" cy="1648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"/>
          <p:cNvSpPr txBox="1"/>
          <p:nvPr>
            <p:ph type="title"/>
          </p:nvPr>
        </p:nvSpPr>
        <p:spPr>
          <a:xfrm>
            <a:off x="11430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Função de Corrente Geostrófica I</a:t>
            </a:r>
            <a:endParaRPr/>
          </a:p>
        </p:txBody>
      </p:sp>
      <p:sp>
        <p:nvSpPr>
          <p:cNvPr id="538" name="Google Shape;538;p6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coordenadas isobáricas,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o nível de movimento nulo não for conhecido,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9" name="Google Shape;53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625" y="2743200"/>
            <a:ext cx="2009775" cy="117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4943475"/>
            <a:ext cx="3719612" cy="99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2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Função de Corrente Geostrófica II:</a:t>
            </a:r>
            <a:b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do COROAS Verão 1993</a:t>
            </a:r>
            <a:endParaRPr/>
          </a:p>
        </p:txBody>
      </p:sp>
      <p:pic>
        <p:nvPicPr>
          <p:cNvPr id="546" name="Google Shape;54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1905000"/>
            <a:ext cx="5473233" cy="444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3"/>
          <p:cNvSpPr txBox="1"/>
          <p:nvPr>
            <p:ph type="title"/>
          </p:nvPr>
        </p:nvSpPr>
        <p:spPr>
          <a:xfrm>
            <a:off x="2133600" y="6096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Interpolação Ótima</a:t>
            </a:r>
            <a:endParaRPr/>
          </a:p>
        </p:txBody>
      </p:sp>
      <p:pic>
        <p:nvPicPr>
          <p:cNvPr id="552" name="Google Shape;55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667000"/>
            <a:ext cx="3756513" cy="30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2673350"/>
            <a:ext cx="3104599" cy="303860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3"/>
          <p:cNvSpPr txBox="1"/>
          <p:nvPr/>
        </p:nvSpPr>
        <p:spPr>
          <a:xfrm>
            <a:off x="3641725" y="5908675"/>
            <a:ext cx="32686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Lc=1,2 graus, var=0,006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133600" y="6096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Efeito da Rotação (II)</a:t>
            </a:r>
            <a:endParaRPr/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9906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Usando a escala estimada pela velocidade,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1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="0" baseline="-2500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 conhecido como “número de Rossby local”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2F77"/>
              </a:buClr>
              <a:buSzPts val="1800"/>
              <a:buFont typeface="Times New Roman"/>
              <a:buChar char="•"/>
            </a:pPr>
            <a:r>
              <a:rPr b="1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 </a:t>
            </a:r>
            <a:r>
              <a:rPr b="0" i="0" lang="en-US" sz="18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conhecido como “número de Rossby advectivo”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0237" y="3086100"/>
            <a:ext cx="5932500" cy="125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4"/>
          <p:cNvSpPr txBox="1"/>
          <p:nvPr>
            <p:ph type="title"/>
          </p:nvPr>
        </p:nvSpPr>
        <p:spPr>
          <a:xfrm>
            <a:off x="2286000" y="5334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Reduzindo o comprimento de correlação</a:t>
            </a:r>
            <a:endParaRPr/>
          </a:p>
        </p:txBody>
      </p:sp>
      <p:pic>
        <p:nvPicPr>
          <p:cNvPr id="560" name="Google Shape;56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3150" y="2590800"/>
            <a:ext cx="3104599" cy="303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2590800"/>
            <a:ext cx="3756513" cy="3049578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4"/>
          <p:cNvSpPr txBox="1"/>
          <p:nvPr/>
        </p:nvSpPr>
        <p:spPr>
          <a:xfrm>
            <a:off x="3360737" y="6137275"/>
            <a:ext cx="3192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Lc=0,4 graus, var=0,006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 txBox="1"/>
          <p:nvPr>
            <p:ph type="title"/>
          </p:nvPr>
        </p:nvSpPr>
        <p:spPr>
          <a:xfrm>
            <a:off x="2286000" y="533400"/>
            <a:ext cx="6400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Aumentando o comprimento de correlação</a:t>
            </a:r>
            <a:endParaRPr/>
          </a:p>
        </p:txBody>
      </p:sp>
      <p:pic>
        <p:nvPicPr>
          <p:cNvPr id="568" name="Google Shape;56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427287"/>
            <a:ext cx="3756513" cy="30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2444750"/>
            <a:ext cx="3104599" cy="3038608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5"/>
          <p:cNvSpPr txBox="1"/>
          <p:nvPr/>
        </p:nvSpPr>
        <p:spPr>
          <a:xfrm>
            <a:off x="3429000" y="5908675"/>
            <a:ext cx="3192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Lc=2,0 graus, var=0,006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286000" y="5334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Raio de Deformação Interno</a:t>
            </a:r>
            <a:endParaRPr/>
          </a:p>
        </p:txBody>
      </p:sp>
      <p:sp>
        <p:nvSpPr>
          <p:cNvPr id="74" name="Google Shape;74;p11"/>
          <p:cNvSpPr txBox="1"/>
          <p:nvPr/>
        </p:nvSpPr>
        <p:spPr>
          <a:xfrm>
            <a:off x="762000" y="19050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Consideramos o caso que tanto rotação como estratificação  são igualmente importantes.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2F77"/>
              </a:buClr>
              <a:buSzPts val="2400"/>
              <a:buFont typeface="Times New Roman"/>
              <a:buNone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definição de </a:t>
            </a:r>
            <a:r>
              <a:rPr b="0" i="0" lang="en-US" sz="24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definição de S,  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Combinando as duas expressões: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0B2F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 é o chamado raio de deformação interno.</a:t>
            </a:r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6262" y="2438400"/>
            <a:ext cx="841610" cy="76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4200" y="3538537"/>
            <a:ext cx="1597053" cy="87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4200" y="4997450"/>
            <a:ext cx="2122862" cy="79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2209800" y="533400"/>
            <a:ext cx="6248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Raio de Deformação Interno (II)</a:t>
            </a:r>
            <a:endParaRPr/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sng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DEFINIÇÃO FÍSICA</a:t>
            </a: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Distância na qual a tendência gravitacional de manter as isopicnais planas ou manter a estratificação em estado de mínima EP é equilibrada pelo efeito de rotação da terra.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2F77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B2F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Classificamos as extensões dos mov. oceânicos de acordo com:</a:t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287" y="3886200"/>
            <a:ext cx="6178445" cy="141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1828800" y="609600"/>
            <a:ext cx="7315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Fundamentos do Estudo da Oceanografia Física Observacional (ênfase em Meso-escala)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838200" y="2362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Experimentos recentes em meso-escala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equação de estado da água do mar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Conceitos e propriedades físicas da água do mar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frequência de estratificação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">
  <a:themeElements>
    <a:clrScheme name="io">
      <a:dk1>
        <a:srgbClr val="000066"/>
      </a:dk1>
      <a:lt1>
        <a:srgbClr val="FFFFFF"/>
      </a:lt1>
      <a:dk2>
        <a:srgbClr val="0000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