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1" r:id="rId9"/>
    <p:sldId id="262" r:id="rId10"/>
    <p:sldId id="263" r:id="rId11"/>
    <p:sldId id="265" r:id="rId12"/>
    <p:sldId id="266" r:id="rId13"/>
    <p:sldId id="264" r:id="rId1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9BB4DBC0-4A09-4232-B5C1-13C7D9BE307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DDC75-5057-4DCC-A45A-C02BCDE010C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417EA-D10C-4044-BF99-A67FEEC2AF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01B97-2277-48FC-8637-05D37FD970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12185-9FA2-4658-B594-036FB6708A0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4FD67-1DBD-46D2-9BBB-F8A8CE8A09A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D9B5-3559-447C-A14C-F0A44B00B75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C78D9-7CEF-479B-BEB0-BA694100EE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41772-92EC-41FE-AF58-7568E3D14FC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C47B9-A1DF-44E9-94A3-89B824BADE6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28320-383E-4158-A9C7-46744B7227A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  <a:ea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D94EAD86-472D-4BE6-957E-3D0A46925617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w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pt-BR" altLang="zh-CN" sz="4600" b="1">
                <a:ea typeface="SimSun" charset="0"/>
                <a:cs typeface="SimSun" charset="0"/>
              </a:rPr>
              <a:t>Bacias Sedimentares</a:t>
            </a:r>
            <a:br>
              <a:rPr lang="en-US" altLang="zh-CN" sz="4600" b="1">
                <a:ea typeface="SimSun" charset="0"/>
                <a:cs typeface="SimSun" charset="0"/>
              </a:rPr>
            </a:br>
            <a:r>
              <a:rPr lang="pt-BR" altLang="zh-CN" sz="4600" b="1">
                <a:ea typeface="SimSun" charset="0"/>
                <a:cs typeface="SimSun" charset="0"/>
              </a:rPr>
              <a:t>Modelo de Mckenzie 1978</a:t>
            </a:r>
            <a:br>
              <a:rPr lang="en-US" altLang="zh-CN" sz="4600" b="1">
                <a:ea typeface="SimSun" charset="0"/>
                <a:cs typeface="SimSun" charset="0"/>
              </a:rPr>
            </a:br>
            <a:endParaRPr lang="pt-BR" sz="4600" b="1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5"/>
          <p:cNvGraphicFramePr>
            <a:graphicFrameLocks noChangeAspect="1"/>
          </p:cNvGraphicFramePr>
          <p:nvPr/>
        </p:nvGraphicFramePr>
        <p:xfrm>
          <a:off x="684213" y="1268413"/>
          <a:ext cx="338296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Microsoft Equation 3.0" r:id="rId3" imgW="1727200" imgH="419100" progId="Equation.3">
                  <p:embed/>
                </p:oleObj>
              </mc:Choice>
              <mc:Fallback>
                <p:oleObj name="Microsoft Equation 3.0" r:id="rId3" imgW="17272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268413"/>
                        <a:ext cx="3382962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5076825" y="1341438"/>
          <a:ext cx="22018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Microsoft Equation 3.0" r:id="rId5" imgW="1193800" imgH="457200" progId="Equation.3">
                  <p:embed/>
                </p:oleObj>
              </mc:Choice>
              <mc:Fallback>
                <p:oleObj name="Microsoft Equation 3.0" r:id="rId5" imgW="11938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341438"/>
                        <a:ext cx="2201863" cy="84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116013" y="4149725"/>
          <a:ext cx="5976937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Microsoft Equation 3.0" r:id="rId7" imgW="3175000" imgH="419100" progId="Equation.3">
                  <p:embed/>
                </p:oleObj>
              </mc:Choice>
              <mc:Fallback>
                <p:oleObj name="Microsoft Equation 3.0" r:id="rId7" imgW="3175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49725"/>
                        <a:ext cx="5976937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4213" y="519113"/>
            <a:ext cx="39449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zh-CN" sz="1400">
                <a:ea typeface="SimSun" pitchFamily="2" charset="-122"/>
                <a:cs typeface="Times New Roman" pitchFamily="18" charset="0"/>
              </a:rPr>
              <a:t>Subsidência térmica: </a:t>
            </a:r>
            <a:r>
              <a:rPr lang="en-US" altLang="zh-CN" sz="140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400">
                <a:ea typeface="SimSun" pitchFamily="2" charset="-122"/>
                <a:cs typeface="Times New Roman" pitchFamily="18" charset="0"/>
              </a:rPr>
              <a:t> decresce com o tempo.</a:t>
            </a:r>
            <a:endParaRPr lang="pt-BR" altLang="zh-CN" sz="1400">
              <a:ea typeface="SimSun" pitchFamily="2" charset="-122"/>
              <a:cs typeface="Times New Roman" pitchFamily="18" charset="0"/>
              <a:sym typeface="Wingdings" pitchFamily="2" charset="2"/>
            </a:endParaRPr>
          </a:p>
          <a:p>
            <a:pPr eaLnBrk="0" hangingPunct="0"/>
            <a:endParaRPr lang="pt-BR" altLang="zh-CN" sz="1400">
              <a:ea typeface="SimSun" pitchFamily="2" charset="-122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55650" y="2882900"/>
            <a:ext cx="619283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t-BR" altLang="zh-CN" sz="1400">
                <a:ea typeface="SimSun" pitchFamily="2" charset="-122"/>
                <a:cs typeface="Times New Roman" pitchFamily="18" charset="0"/>
              </a:rPr>
              <a:t>- da Eq. de fluxo </a:t>
            </a:r>
            <a:r>
              <a:rPr lang="en-US" altLang="zh-CN" sz="140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400">
                <a:ea typeface="SimSun" pitchFamily="2" charset="-122"/>
                <a:cs typeface="Times New Roman" pitchFamily="18" charset="0"/>
              </a:rPr>
              <a:t> q</a:t>
            </a:r>
            <a:r>
              <a:rPr lang="pt-BR" altLang="zh-CN" sz="1400" baseline="-30000">
                <a:ea typeface="SimSun" pitchFamily="2" charset="-122"/>
                <a:cs typeface="Times New Roman" pitchFamily="18" charset="0"/>
                <a:sym typeface="Wingdings" pitchFamily="2" charset="2"/>
              </a:rPr>
              <a:t>s</a:t>
            </a:r>
            <a:r>
              <a:rPr lang="pt-BR" altLang="zh-CN" sz="1400">
                <a:ea typeface="SimSun" pitchFamily="2" charset="-122"/>
                <a:cs typeface="Times New Roman" pitchFamily="18" charset="0"/>
                <a:sym typeface="Wingdings" pitchFamily="2" charset="2"/>
              </a:rPr>
              <a:t> é fortemente dependente de </a:t>
            </a:r>
            <a:r>
              <a:rPr lang="en-US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</a:t>
            </a:r>
            <a:r>
              <a:rPr lang="pt-BR" altLang="zh-CN" sz="1400">
                <a:ea typeface="SimSun" pitchFamily="2" charset="-122"/>
                <a:cs typeface="Times New Roman" pitchFamily="18" charset="0"/>
              </a:rPr>
              <a:t>, se torna insignificante para t&gt;</a:t>
            </a:r>
            <a:r>
              <a:rPr lang="en-US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</a:t>
            </a:r>
            <a:endParaRPr lang="pt-BR" altLang="zh-CN" sz="1400">
              <a:ea typeface="SimSun" pitchFamily="2" charset="-122"/>
              <a:cs typeface="Times New Roman" pitchFamily="18" charset="0"/>
            </a:endParaRPr>
          </a:p>
          <a:p>
            <a:pPr eaLnBrk="0" hangingPunct="0"/>
            <a:endParaRPr lang="pt-BR" altLang="zh-CN" sz="1400">
              <a:ea typeface="SimSun" pitchFamily="2" charset="-122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893888" y="37179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br>
              <a:rPr lang="en-US" altLang="zh-CN" sz="1000">
                <a:latin typeface="Times New Roman" charset="0"/>
                <a:ea typeface="SimSun" charset="0"/>
                <a:cs typeface="Times New Roman" charset="0"/>
              </a:rPr>
            </a:br>
            <a:endParaRPr lang="en-US" altLang="zh-CN">
              <a:latin typeface="Arial" charset="0"/>
              <a:ea typeface="SimSu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9144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114300"/>
            <a:ext cx="6985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55650" y="1128713"/>
            <a:ext cx="7993063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161925" algn="l"/>
              </a:tabLst>
            </a:pPr>
            <a:r>
              <a:rPr lang="en-US" altLang="zh-CN" sz="2200" dirty="0" err="1">
                <a:solidFill>
                  <a:schemeClr val="folHlink"/>
                </a:solidFill>
                <a:ea typeface="SimSun" pitchFamily="2" charset="-122"/>
              </a:rPr>
              <a:t>Principais</a:t>
            </a:r>
            <a:r>
              <a:rPr lang="en-US" altLang="zh-CN" sz="2200" dirty="0">
                <a:solidFill>
                  <a:schemeClr val="folHlink"/>
                </a:solidFill>
                <a:ea typeface="SimSun" pitchFamily="2" charset="-122"/>
              </a:rPr>
              <a:t> </a:t>
            </a:r>
            <a:r>
              <a:rPr lang="en-US" altLang="zh-CN" sz="2200" dirty="0" err="1">
                <a:solidFill>
                  <a:schemeClr val="folHlink"/>
                </a:solidFill>
                <a:ea typeface="SimSun" pitchFamily="2" charset="-122"/>
              </a:rPr>
              <a:t>conclusões</a:t>
            </a:r>
            <a:r>
              <a:rPr lang="en-US" altLang="zh-CN" sz="2200" dirty="0">
                <a:solidFill>
                  <a:schemeClr val="folHlink"/>
                </a:solidFill>
                <a:ea typeface="SimSun" pitchFamily="2" charset="-122"/>
              </a:rPr>
              <a:t> do </a:t>
            </a:r>
            <a:r>
              <a:rPr lang="en-US" altLang="zh-CN" sz="2200" dirty="0" err="1">
                <a:solidFill>
                  <a:schemeClr val="folHlink"/>
                </a:solidFill>
                <a:ea typeface="SimSun" pitchFamily="2" charset="-122"/>
              </a:rPr>
              <a:t>modelo</a:t>
            </a:r>
            <a:r>
              <a:rPr lang="en-US" altLang="zh-CN" sz="2200" dirty="0">
                <a:solidFill>
                  <a:schemeClr val="folHlink"/>
                </a:solidFill>
                <a:ea typeface="SimSun" pitchFamily="2" charset="-122"/>
              </a:rPr>
              <a:t>:</a:t>
            </a:r>
          </a:p>
          <a:p>
            <a:pPr algn="ctr">
              <a:tabLst>
                <a:tab pos="161925" algn="l"/>
              </a:tabLst>
            </a:pPr>
            <a:endParaRPr lang="pt-BR" altLang="zh-CN" sz="2200" dirty="0">
              <a:solidFill>
                <a:schemeClr val="folHlink"/>
              </a:solidFill>
              <a:ea typeface="SimSun" pitchFamily="2" charset="-122"/>
            </a:endParaRPr>
          </a:p>
          <a:p>
            <a:pPr algn="ctr">
              <a:tabLst>
                <a:tab pos="161925" algn="l"/>
              </a:tabLst>
            </a:pPr>
            <a:r>
              <a:rPr lang="pt-BR" altLang="zh-CN" dirty="0">
                <a:ea typeface="SimSun" pitchFamily="2" charset="-122"/>
              </a:rPr>
              <a:t>1) a subsidência total em uma bacia </a:t>
            </a:r>
            <a:r>
              <a:rPr lang="pt-BR" altLang="zh-CN" dirty="0" err="1">
                <a:ea typeface="SimSun" pitchFamily="2" charset="-122"/>
              </a:rPr>
              <a:t>extensional</a:t>
            </a:r>
            <a:r>
              <a:rPr lang="pt-BR" altLang="zh-CN" dirty="0">
                <a:ea typeface="SimSun" pitchFamily="2" charset="-122"/>
              </a:rPr>
              <a:t> tem duas componentes:</a:t>
            </a:r>
          </a:p>
          <a:p>
            <a:pPr algn="ctr">
              <a:tabLst>
                <a:tab pos="161925" algn="l"/>
              </a:tabLst>
            </a:pPr>
            <a:endParaRPr lang="pt-BR" altLang="zh-CN" dirty="0">
              <a:ea typeface="SimSun" pitchFamily="2" charset="-122"/>
            </a:endParaRPr>
          </a:p>
          <a:p>
            <a:pPr algn="ctr">
              <a:tabLst>
                <a:tab pos="161925" algn="l"/>
              </a:tabLst>
            </a:pPr>
            <a:r>
              <a:rPr lang="pt-BR" altLang="zh-CN" dirty="0">
                <a:ea typeface="SimSun" pitchFamily="2" charset="-122"/>
              </a:rPr>
              <a:t>Si </a:t>
            </a:r>
            <a:r>
              <a:rPr lang="en-US" altLang="zh-CN" dirty="0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 dirty="0">
                <a:ea typeface="SimSun" pitchFamily="2" charset="-122"/>
              </a:rPr>
              <a:t> subsidência inicial controlada pelo </a:t>
            </a:r>
            <a:r>
              <a:rPr lang="pt-BR" altLang="zh-CN" dirty="0" err="1">
                <a:ea typeface="SimSun" pitchFamily="2" charset="-122"/>
              </a:rPr>
              <a:t>falhamento</a:t>
            </a:r>
            <a:r>
              <a:rPr lang="pt-BR" altLang="zh-CN" dirty="0">
                <a:ea typeface="SimSun" pitchFamily="2" charset="-122"/>
              </a:rPr>
              <a:t> que depende da espessura inicial da crosta e da extensão.</a:t>
            </a:r>
          </a:p>
          <a:p>
            <a:pPr algn="ctr">
              <a:tabLst>
                <a:tab pos="161925" algn="l"/>
              </a:tabLst>
            </a:pPr>
            <a:endParaRPr lang="pt-BR" altLang="zh-CN" dirty="0">
              <a:ea typeface="SimSun" pitchFamily="2" charset="-122"/>
              <a:sym typeface="Wingdings" pitchFamily="2" charset="2"/>
            </a:endParaRPr>
          </a:p>
          <a:p>
            <a:pPr algn="ctr">
              <a:tabLst>
                <a:tab pos="161925" algn="l"/>
              </a:tabLst>
            </a:pPr>
            <a:r>
              <a:rPr lang="pt-BR" altLang="zh-CN" dirty="0">
                <a:ea typeface="SimSun" pitchFamily="2" charset="-122"/>
                <a:sym typeface="Wingdings" pitchFamily="2" charset="2"/>
              </a:rPr>
              <a:t>S(t) </a:t>
            </a:r>
            <a:r>
              <a:rPr lang="en-US" altLang="zh-CN" dirty="0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 dirty="0">
                <a:ea typeface="SimSun" pitchFamily="2" charset="-122"/>
              </a:rPr>
              <a:t> subsidência termal causada pelo retorno das isotermas da litosfera às suas posições iniciais (</a:t>
            </a:r>
            <a:r>
              <a:rPr lang="pt-BR" altLang="zh-CN" dirty="0" err="1">
                <a:ea typeface="SimSun" pitchFamily="2" charset="-122"/>
              </a:rPr>
              <a:t>pré</a:t>
            </a:r>
            <a:r>
              <a:rPr lang="pt-BR" altLang="zh-CN" dirty="0">
                <a:ea typeface="SimSun" pitchFamily="2" charset="-122"/>
              </a:rPr>
              <a:t>-extensão). Essa subsidência depende apenas do fator </a:t>
            </a:r>
            <a:r>
              <a:rPr lang="pt-BR" altLang="zh-CN">
                <a:ea typeface="SimSun" pitchFamily="2" charset="-122"/>
              </a:rPr>
              <a:t>de estiramento </a:t>
            </a:r>
            <a:r>
              <a:rPr lang="en-US" altLang="zh-CN" dirty="0">
                <a:ea typeface="SimSun" pitchFamily="2" charset="-122"/>
                <a:sym typeface="Symbol" pitchFamily="18" charset="2"/>
              </a:rPr>
              <a:t></a:t>
            </a:r>
            <a:r>
              <a:rPr lang="pt-BR" altLang="zh-CN" dirty="0">
                <a:ea typeface="SimSun" pitchFamily="2" charset="-122"/>
              </a:rPr>
              <a:t>.</a:t>
            </a:r>
          </a:p>
          <a:p>
            <a:pPr algn="ctr">
              <a:tabLst>
                <a:tab pos="161925" algn="l"/>
              </a:tabLst>
            </a:pPr>
            <a:endParaRPr lang="pt-BR" altLang="zh-CN" dirty="0">
              <a:ea typeface="SimSun" pitchFamily="2" charset="-122"/>
              <a:sym typeface="Symbol" pitchFamily="18" charset="2"/>
            </a:endParaRPr>
          </a:p>
          <a:p>
            <a:pPr algn="ctr">
              <a:tabLst>
                <a:tab pos="161925" algn="l"/>
              </a:tabLst>
            </a:pPr>
            <a:r>
              <a:rPr lang="pt-BR" altLang="zh-CN" dirty="0">
                <a:ea typeface="SimSun" pitchFamily="2" charset="-122"/>
                <a:sym typeface="Symbol" pitchFamily="18" charset="2"/>
              </a:rPr>
              <a:t>2) Si é modelada como instantânea, já S(t) decresce exponencialmente com o tempo, como resultado do decréscimo da densidade de fluxo de calor com o tempo. A densidade de fluxo de calor decai para 1/e do seu valor original em cerca de 50Ma para uma litosfera padrão (</a:t>
            </a:r>
            <a:r>
              <a:rPr lang="pt-BR" altLang="zh-CN" dirty="0" err="1">
                <a:ea typeface="SimSun" pitchFamily="2" charset="-122"/>
                <a:sym typeface="Symbol" pitchFamily="18" charset="2"/>
              </a:rPr>
              <a:t>zL</a:t>
            </a:r>
            <a:r>
              <a:rPr lang="pt-BR" altLang="zh-CN" dirty="0">
                <a:ea typeface="SimSun" pitchFamily="2" charset="-122"/>
                <a:sym typeface="Symbol" pitchFamily="18" charset="2"/>
              </a:rPr>
              <a:t>=125km). Após esse tempo a dependência de </a:t>
            </a:r>
            <a:r>
              <a:rPr lang="pt-BR" altLang="zh-CN" dirty="0" err="1">
                <a:ea typeface="SimSun" pitchFamily="2" charset="-122"/>
                <a:sym typeface="Symbol" pitchFamily="18" charset="2"/>
              </a:rPr>
              <a:t>qs</a:t>
            </a:r>
            <a:r>
              <a:rPr lang="pt-BR" altLang="zh-CN" dirty="0">
                <a:ea typeface="SimSun" pitchFamily="2" charset="-122"/>
                <a:sym typeface="Symbol" pitchFamily="18" charset="2"/>
              </a:rPr>
              <a:t> com </a:t>
            </a:r>
            <a:r>
              <a:rPr lang="en-US" altLang="zh-CN" dirty="0">
                <a:ea typeface="SimSun" pitchFamily="2" charset="-122"/>
                <a:sym typeface="Symbol" pitchFamily="18" charset="2"/>
              </a:rPr>
              <a:t></a:t>
            </a:r>
            <a:r>
              <a:rPr lang="pt-BR" altLang="zh-CN" dirty="0">
                <a:ea typeface="SimSun" pitchFamily="2" charset="-122"/>
              </a:rPr>
              <a:t> é insignificante.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549275"/>
            <a:ext cx="3708400" cy="2043113"/>
          </a:xfrm>
        </p:spPr>
        <p:txBody>
          <a:bodyPr/>
          <a:lstStyle/>
          <a:p>
            <a:pPr eaLnBrk="1" hangingPunct="1"/>
            <a:r>
              <a:rPr lang="pt-BR" altLang="zh-CN" sz="2100">
                <a:solidFill>
                  <a:schemeClr val="folHlink"/>
                </a:solidFill>
                <a:latin typeface="Arial" pitchFamily="34" charset="0"/>
                <a:ea typeface="SimSun" pitchFamily="2" charset="-122"/>
              </a:rPr>
              <a:t>Riftes continentais: </a:t>
            </a:r>
            <a:br>
              <a:rPr lang="pt-BR" altLang="zh-CN" sz="2100">
                <a:solidFill>
                  <a:schemeClr val="folHlink"/>
                </a:solidFill>
                <a:latin typeface="Arial" pitchFamily="34" charset="0"/>
                <a:ea typeface="SimSun" pitchFamily="2" charset="-122"/>
              </a:rPr>
            </a:br>
            <a:br>
              <a:rPr lang="pt-BR" altLang="zh-CN" sz="2100">
                <a:solidFill>
                  <a:schemeClr val="folHlink"/>
                </a:solidFill>
                <a:latin typeface="Arial" pitchFamily="34" charset="0"/>
                <a:ea typeface="SimSun" pitchFamily="2" charset="-122"/>
              </a:rPr>
            </a:br>
            <a:r>
              <a:rPr lang="pt-BR" altLang="zh-CN" sz="2100">
                <a:solidFill>
                  <a:schemeClr val="folHlink"/>
                </a:solidFill>
                <a:latin typeface="Arial" pitchFamily="34" charset="0"/>
                <a:ea typeface="SimSun" pitchFamily="2" charset="-122"/>
              </a:rPr>
              <a:t>estiramento mecânico da crosta e manto litosférico</a:t>
            </a:r>
            <a:r>
              <a:rPr lang="pt-BR" altLang="zh-CN">
                <a:ea typeface="SimSun" pitchFamily="2" charset="-122"/>
              </a:rPr>
              <a:t> </a:t>
            </a:r>
            <a:endParaRPr lang="pt-BR"/>
          </a:p>
        </p:txBody>
      </p:sp>
      <p:pic>
        <p:nvPicPr>
          <p:cNvPr id="5124" name="Picture 4" descr="image00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0"/>
            <a:ext cx="4232275" cy="6724650"/>
          </a:xfr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932363" y="2839152"/>
            <a:ext cx="3960812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pt-BR" altLang="zh-CN" sz="1500" dirty="0">
                <a:ea typeface="SimSun" pitchFamily="2" charset="-122"/>
              </a:rPr>
              <a:t>Fig.1 </a:t>
            </a:r>
            <a:r>
              <a:rPr lang="en-US" altLang="zh-CN" sz="1500" dirty="0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 sz="1500" dirty="0">
                <a:ea typeface="SimSun" pitchFamily="2" charset="-122"/>
              </a:rPr>
              <a:t> esforços de tração quebram a crosta continental por </a:t>
            </a:r>
            <a:r>
              <a:rPr lang="pt-BR" altLang="zh-CN" sz="1500" dirty="0" err="1">
                <a:ea typeface="SimSun" pitchFamily="2" charset="-122"/>
              </a:rPr>
              <a:t>fraturamento</a:t>
            </a:r>
            <a:r>
              <a:rPr lang="pt-BR" altLang="zh-CN" sz="1500" dirty="0">
                <a:ea typeface="SimSun" pitchFamily="2" charset="-122"/>
              </a:rPr>
              <a:t> e o manto </a:t>
            </a:r>
            <a:r>
              <a:rPr lang="pt-BR" altLang="zh-CN" sz="1500" dirty="0" err="1">
                <a:ea typeface="SimSun" pitchFamily="2" charset="-122"/>
              </a:rPr>
              <a:t>litosférico</a:t>
            </a:r>
            <a:r>
              <a:rPr lang="pt-BR" altLang="zh-CN" sz="1500" dirty="0">
                <a:ea typeface="SimSun" pitchFamily="2" charset="-122"/>
              </a:rPr>
              <a:t> sofre um afinamento dúctil. A formação da bacia com o preenchimento por sedimentos causa desequilíbrio isostático e a litosfera sobe. O soerguimento é regional, é acompanhado por vulcanismo e transferência de calor para cima, erosão da borda do </a:t>
            </a:r>
            <a:r>
              <a:rPr lang="pt-BR" altLang="zh-CN" sz="1500" dirty="0" err="1">
                <a:ea typeface="SimSun" pitchFamily="2" charset="-122"/>
              </a:rPr>
              <a:t>rifte</a:t>
            </a:r>
            <a:r>
              <a:rPr lang="pt-BR" altLang="zh-CN" sz="1500" dirty="0">
                <a:ea typeface="SimSun" pitchFamily="2" charset="-122"/>
              </a:rPr>
              <a:t> e preenchimento do </a:t>
            </a:r>
            <a:r>
              <a:rPr lang="pt-BR" altLang="zh-CN" sz="1500" dirty="0" err="1">
                <a:ea typeface="SimSun" pitchFamily="2" charset="-122"/>
              </a:rPr>
              <a:t>graben</a:t>
            </a:r>
            <a:r>
              <a:rPr lang="pt-BR" altLang="zh-CN" sz="1500" dirty="0">
                <a:ea typeface="SimSun" pitchFamily="2" charset="-122"/>
              </a:rPr>
              <a:t> com mais sedimentos. Se tiver mais extensão pode formar crosta oceânica, a crosta continental esfria e ocorre a formação de margem passiva (margem tipo Atlântico).</a:t>
            </a:r>
            <a:r>
              <a:rPr lang="pt-BR" altLang="zh-CN" sz="1500" dirty="0">
                <a:ea typeface="SimSun" pitchFamily="2" charset="-122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394652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00563" y="1268413"/>
            <a:ext cx="41036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pt-BR" altLang="zh-CN" sz="1500" dirty="0" err="1">
                <a:ea typeface="SimSun" pitchFamily="2" charset="-122"/>
              </a:rPr>
              <a:t>Mckenzie</a:t>
            </a:r>
            <a:r>
              <a:rPr lang="pt-BR" altLang="zh-CN" sz="1500" dirty="0">
                <a:ea typeface="SimSun" pitchFamily="2" charset="-122"/>
              </a:rPr>
              <a:t> (1978), Fig. 2 </a:t>
            </a:r>
            <a:r>
              <a:rPr lang="en-US" altLang="zh-CN" sz="1500" dirty="0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 sz="1500" dirty="0">
                <a:ea typeface="SimSun" pitchFamily="2" charset="-122"/>
              </a:rPr>
              <a:t> considera os aspectos quantitativos do problema.</a:t>
            </a:r>
          </a:p>
          <a:p>
            <a:pPr algn="ctr">
              <a:tabLst>
                <a:tab pos="228600" algn="l"/>
              </a:tabLst>
            </a:pPr>
            <a:endParaRPr lang="pt-BR" altLang="zh-CN" sz="1500" dirty="0">
              <a:ea typeface="SimSun" pitchFamily="2" charset="-122"/>
              <a:sym typeface="Wingdings" pitchFamily="2" charset="2"/>
            </a:endParaRPr>
          </a:p>
          <a:p>
            <a:pPr algn="ctr">
              <a:tabLst>
                <a:tab pos="228600" algn="l"/>
              </a:tabLst>
            </a:pPr>
            <a:r>
              <a:rPr lang="pt-BR" altLang="zh-CN" sz="1500" dirty="0">
                <a:ea typeface="SimSun" pitchFamily="2" charset="-122"/>
                <a:sym typeface="Wingdings" pitchFamily="2" charset="2"/>
              </a:rPr>
              <a:t>Hipóteses:</a:t>
            </a:r>
          </a:p>
          <a:p>
            <a:pPr>
              <a:buFont typeface="Wingdings" pitchFamily="2" charset="2"/>
              <a:buChar char="à"/>
              <a:tabLst>
                <a:tab pos="228600" algn="l"/>
              </a:tabLst>
            </a:pPr>
            <a:r>
              <a:rPr lang="pt-BR" altLang="zh-CN" sz="1500" dirty="0">
                <a:ea typeface="SimSun" pitchFamily="2" charset="-122"/>
              </a:rPr>
              <a:t>estiramento simétrico e uniforme em toda a litosfera, estiramento é </a:t>
            </a:r>
            <a:r>
              <a:rPr lang="pt-BR" altLang="zh-CN" sz="1500" dirty="0">
                <a:ea typeface="SimSun" pitchFamily="2" charset="-122"/>
                <a:sym typeface="Wingdings" pitchFamily="2" charset="2"/>
              </a:rPr>
              <a:t>instantâneo;</a:t>
            </a:r>
          </a:p>
          <a:p>
            <a:pPr algn="ctr">
              <a:buFont typeface="Wingdings" pitchFamily="2" charset="2"/>
              <a:buChar char="à"/>
              <a:tabLst>
                <a:tab pos="228600" algn="l"/>
              </a:tabLst>
            </a:pPr>
            <a:endParaRPr lang="pt-BR" altLang="zh-CN" sz="1500" dirty="0">
              <a:ea typeface="SimSun" pitchFamily="2" charset="-122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  <a:tabLst>
                <a:tab pos="228600" algn="l"/>
              </a:tabLst>
            </a:pPr>
            <a:r>
              <a:rPr lang="pt-BR" altLang="zh-CN" sz="1500" dirty="0">
                <a:ea typeface="SimSun" pitchFamily="2" charset="-122"/>
              </a:rPr>
              <a:t>litosfera é estendida e ocorre a subida passiva da astenosfera quente. A astenosfera só sobe porque aparece um “vazio” com o afinamento da litosfera;</a:t>
            </a:r>
          </a:p>
          <a:p>
            <a:pPr>
              <a:buFont typeface="Wingdings" pitchFamily="2" charset="2"/>
              <a:buChar char="à"/>
              <a:tabLst>
                <a:tab pos="228600" algn="l"/>
              </a:tabLst>
            </a:pPr>
            <a:endParaRPr lang="pt-BR" altLang="zh-CN" sz="1500" dirty="0">
              <a:ea typeface="SimSun" pitchFamily="2" charset="-122"/>
            </a:endParaRPr>
          </a:p>
          <a:p>
            <a:pPr>
              <a:buFont typeface="Wingdings" pitchFamily="2" charset="2"/>
              <a:buChar char="à"/>
              <a:tabLst>
                <a:tab pos="228600" algn="l"/>
              </a:tabLst>
            </a:pPr>
            <a:r>
              <a:rPr lang="pt-BR" altLang="zh-CN" sz="1500" dirty="0">
                <a:ea typeface="SimSun" pitchFamily="2" charset="-122"/>
              </a:rPr>
              <a:t> superfície inicial está ao nível do mar;</a:t>
            </a:r>
          </a:p>
          <a:p>
            <a:pPr>
              <a:buFont typeface="Wingdings" pitchFamily="2" charset="2"/>
              <a:buChar char="à"/>
              <a:tabLst>
                <a:tab pos="228600" algn="l"/>
              </a:tabLst>
            </a:pPr>
            <a:endParaRPr lang="pt-BR" altLang="zh-CN" sz="1500" dirty="0">
              <a:ea typeface="SimSun" pitchFamily="2" charset="-122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  <a:tabLst>
                <a:tab pos="228600" algn="l"/>
              </a:tabLst>
            </a:pPr>
            <a:r>
              <a:rPr lang="pt-BR" altLang="zh-CN" sz="1500" dirty="0">
                <a:ea typeface="SimSun" pitchFamily="2" charset="-122"/>
              </a:rPr>
              <a:t> subsidência (ou soerguimento) inicial é obtido por compensação isostática local.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0"/>
            <a:ext cx="740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aula23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260648"/>
            <a:ext cx="5276850" cy="193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276600" y="2133600"/>
            <a:ext cx="267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pt-BR" altLang="zh-CN">
                <a:ea typeface="SimSun" pitchFamily="2" charset="-122"/>
              </a:rPr>
              <a:t>Compensação isostática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221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95288" y="3573463"/>
          <a:ext cx="246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Microsoft Equation 3.0" r:id="rId4" imgW="2463800" imgH="228600" progId="Equation.3">
                  <p:embed/>
                </p:oleObj>
              </mc:Choice>
              <mc:Fallback>
                <p:oleObj name="Microsoft Equation 3.0" r:id="rId4" imgW="24638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573463"/>
                        <a:ext cx="24638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2648114"/>
            <a:ext cx="442798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269875" algn="just"/>
            <a:br>
              <a:rPr lang="en-US" altLang="zh-CN" sz="1000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dirty="0">
                <a:ea typeface="SimSun" pitchFamily="2" charset="-122"/>
                <a:cs typeface="Times New Roman" pitchFamily="18" charset="0"/>
              </a:rPr>
              <a:t>1).</a:t>
            </a:r>
            <a:r>
              <a:rPr lang="pt-BR" altLang="zh-CN" dirty="0">
                <a:ea typeface="SimSun" pitchFamily="2" charset="-122"/>
                <a:cs typeface="Times New Roman" pitchFamily="18" charset="0"/>
              </a:rPr>
              <a:t> Antes da extensão:</a:t>
            </a:r>
          </a:p>
          <a:p>
            <a:pPr indent="269875" algn="just"/>
            <a:endParaRPr lang="pt-BR" altLang="zh-CN" dirty="0">
              <a:ea typeface="SimSun" pitchFamily="2" charset="-122"/>
              <a:cs typeface="Times New Roman" pitchFamily="18" charset="0"/>
            </a:endParaRPr>
          </a:p>
          <a:p>
            <a:pPr indent="269875" algn="just"/>
            <a:endParaRPr lang="pt-BR" altLang="zh-CN" sz="1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269875" algn="just"/>
            <a:endParaRPr lang="pt-BR" altLang="zh-CN" sz="1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indent="269875" algn="just"/>
            <a:endParaRPr lang="pt-BR" altLang="zh-CN" sz="800" dirty="0">
              <a:ea typeface="SimSun" pitchFamily="2" charset="-122"/>
              <a:cs typeface="Times New Roman" pitchFamily="18" charset="0"/>
            </a:endParaRPr>
          </a:p>
          <a:p>
            <a:pPr indent="269875" algn="just" eaLnBrk="0" hangingPunct="0"/>
            <a:r>
              <a:rPr lang="pt-BR" altLang="zh-CN" sz="1200" dirty="0" err="1">
                <a:ea typeface="SimSun" pitchFamily="2" charset="-122"/>
                <a:cs typeface="Times New Roman" pitchFamily="18" charset="0"/>
              </a:rPr>
              <a:t>z</a:t>
            </a:r>
            <a:r>
              <a:rPr lang="pt-BR" altLang="zh-CN" sz="1200" baseline="-30000" dirty="0" err="1"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 espessura da crosta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Wingdings" pitchFamily="2" charset="2"/>
            </a:endParaRPr>
          </a:p>
          <a:p>
            <a:pPr indent="269875" algn="just" eaLnBrk="0" hangingPunct="0"/>
            <a:r>
              <a:rPr lang="pt-BR" altLang="zh-CN" sz="1200" dirty="0" err="1">
                <a:ea typeface="SimSun" pitchFamily="2" charset="-122"/>
                <a:cs typeface="Times New Roman" pitchFamily="18" charset="0"/>
                <a:sym typeface="Wingdings" pitchFamily="2" charset="2"/>
              </a:rPr>
              <a:t>z</a:t>
            </a:r>
            <a:r>
              <a:rPr lang="pt-BR" altLang="zh-CN" sz="1200" baseline="-30000" dirty="0" err="1">
                <a:ea typeface="SimSun" pitchFamily="2" charset="-122"/>
                <a:cs typeface="Times New Roman" pitchFamily="18" charset="0"/>
                <a:sym typeface="Wingdings" pitchFamily="2" charset="2"/>
              </a:rPr>
              <a:t>L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 espessura da litosfera (manto </a:t>
            </a:r>
            <a:r>
              <a:rPr lang="pt-BR" altLang="zh-CN" sz="1200" dirty="0" err="1">
                <a:ea typeface="SimSun" pitchFamily="2" charset="-122"/>
                <a:cs typeface="Times New Roman" pitchFamily="18" charset="0"/>
              </a:rPr>
              <a:t>litosférico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=</a:t>
            </a:r>
            <a:r>
              <a:rPr lang="pt-BR" altLang="zh-CN" sz="1200" dirty="0" err="1">
                <a:ea typeface="SimSun" pitchFamily="2" charset="-122"/>
                <a:cs typeface="Times New Roman" pitchFamily="18" charset="0"/>
              </a:rPr>
              <a:t>z</a:t>
            </a:r>
            <a:r>
              <a:rPr lang="pt-BR" altLang="zh-CN" sz="1200" baseline="-30000" dirty="0" err="1">
                <a:ea typeface="SimSun" pitchFamily="2" charset="-122"/>
                <a:cs typeface="Times New Roman" pitchFamily="18" charset="0"/>
                <a:sym typeface="Wingdings" pitchFamily="2" charset="2"/>
              </a:rPr>
              <a:t>L</a:t>
            </a:r>
            <a:r>
              <a:rPr lang="pt-BR" altLang="zh-CN" sz="1200" dirty="0" err="1">
                <a:ea typeface="SimSun" pitchFamily="2" charset="-122"/>
                <a:cs typeface="Times New Roman" pitchFamily="18" charset="0"/>
                <a:sym typeface="Wingdings" pitchFamily="2" charset="2"/>
              </a:rPr>
              <a:t>-z</a:t>
            </a:r>
            <a:r>
              <a:rPr lang="pt-BR" altLang="zh-CN" sz="1200" baseline="-30000" dirty="0" err="1">
                <a:ea typeface="SimSun" pitchFamily="2" charset="-122"/>
                <a:cs typeface="Times New Roman" pitchFamily="18" charset="0"/>
                <a:sym typeface="Wingdings" pitchFamily="2" charset="2"/>
              </a:rPr>
              <a:t>C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)</a:t>
            </a:r>
          </a:p>
          <a:p>
            <a:pPr indent="269875" algn="just" eaLnBrk="0" hangingPunct="0"/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 densidade da crosta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Wingdings" pitchFamily="2" charset="2"/>
            </a:endParaRPr>
          </a:p>
          <a:p>
            <a:pPr indent="269875" algn="just" eaLnBrk="0" hangingPunct="0"/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</a:rPr>
              <a:t>SC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 densidade da litosfera </a:t>
            </a:r>
            <a:r>
              <a:rPr lang="pt-BR" altLang="zh-CN" sz="1200" dirty="0" err="1">
                <a:ea typeface="SimSun" pitchFamily="2" charset="-122"/>
                <a:cs typeface="Times New Roman" pitchFamily="18" charset="0"/>
              </a:rPr>
              <a:t>subcrustal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Wingdings" pitchFamily="2" charset="2"/>
            </a:endParaRPr>
          </a:p>
          <a:p>
            <a:pPr indent="269875" algn="just" eaLnBrk="0" hangingPunct="0"/>
            <a:r>
              <a:rPr lang="pt-BR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g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 aceleração da gravidade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Wingdings" pitchFamily="2" charset="2"/>
            </a:endParaRPr>
          </a:p>
          <a:p>
            <a:pPr indent="269875" algn="just" eaLnBrk="0" hangingPunct="0"/>
            <a:r>
              <a:rPr lang="pt-BR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densidades são função da temperatura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</a:rPr>
              <a:t>=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(T).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Symbol" pitchFamily="18" charset="2"/>
            </a:endParaRPr>
          </a:p>
          <a:p>
            <a:pPr indent="269875" algn="just" eaLnBrk="0" hangingPunct="0"/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Temperatura na base da litosfera T=</a:t>
            </a:r>
            <a:r>
              <a:rPr lang="pt-BR" altLang="zh-CN" sz="1200" dirty="0" err="1">
                <a:ea typeface="SimSun" pitchFamily="2" charset="-122"/>
                <a:cs typeface="Times New Roman" pitchFamily="18" charset="0"/>
                <a:sym typeface="Symbol" pitchFamily="18" charset="2"/>
              </a:rPr>
              <a:t>Tm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Symbol" pitchFamily="18" charset="2"/>
            </a:endParaRPr>
          </a:p>
          <a:p>
            <a:pPr indent="269875" algn="just" eaLnBrk="0" hangingPunct="0"/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Temperatura na superfície T=T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0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=0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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C 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Symbol" pitchFamily="18" charset="2"/>
            </a:endParaRPr>
          </a:p>
          <a:p>
            <a:pPr indent="269875" algn="just" eaLnBrk="0" hangingPunct="0"/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en-US" altLang="zh-CN" sz="1200" baseline="-30000" dirty="0"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 = </a:t>
            </a:r>
            <a:r>
              <a:rPr lang="en-US" altLang="zh-CN" sz="1200" baseline="-30000" dirty="0"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’(1-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</a:rPr>
              <a:t>T</a:t>
            </a:r>
            <a:r>
              <a:rPr lang="en-US" altLang="zh-CN" sz="1200" baseline="-300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)  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200" baseline="-300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en-US" altLang="zh-CN" sz="1200" baseline="-30000" dirty="0"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’ = </a:t>
            </a:r>
            <a:r>
              <a:rPr lang="en-US" altLang="zh-CN" sz="1200" baseline="-30000" dirty="0">
                <a:ea typeface="SimSun" pitchFamily="2" charset="-122"/>
                <a:cs typeface="Times New Roman" pitchFamily="18" charset="0"/>
              </a:rPr>
              <a:t>C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(T=0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</a:rPr>
              <a:t>C)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Symbol" pitchFamily="18" charset="2"/>
            </a:endParaRPr>
          </a:p>
          <a:p>
            <a:pPr indent="269875" algn="just" eaLnBrk="0" hangingPunct="0"/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</a:rPr>
              <a:t>SC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 =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</a:rPr>
              <a:t>m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’(1-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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T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SC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) 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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200" baseline="-300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</a:rPr>
              <a:t>m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’ =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</a:t>
            </a:r>
            <a:r>
              <a:rPr lang="pt-BR" altLang="zh-CN" sz="1200" baseline="-30000" dirty="0">
                <a:ea typeface="SimSun" pitchFamily="2" charset="-122"/>
                <a:cs typeface="Times New Roman" pitchFamily="18" charset="0"/>
              </a:rPr>
              <a:t>m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(T=0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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C)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Symbol" pitchFamily="18" charset="2"/>
            </a:endParaRPr>
          </a:p>
          <a:p>
            <a:pPr indent="269875" algn="just" eaLnBrk="0" hangingPunct="0"/>
            <a:r>
              <a:rPr lang="en-US" altLang="zh-CN" sz="1200" dirty="0">
                <a:ea typeface="SimSun" pitchFamily="2" charset="-122"/>
                <a:cs typeface="Times New Roman" pitchFamily="18" charset="0"/>
                <a:sym typeface="Symbol" pitchFamily="18" charset="2"/>
              </a:rPr>
              <a:t>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1200" dirty="0">
                <a:ea typeface="SimSun" pitchFamily="2" charset="-122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 </a:t>
            </a:r>
            <a:r>
              <a:rPr lang="pt-BR" altLang="zh-CN" sz="1200" dirty="0" err="1">
                <a:ea typeface="SimSun" pitchFamily="2" charset="-122"/>
                <a:cs typeface="Times New Roman" pitchFamily="18" charset="0"/>
              </a:rPr>
              <a:t>Coef</a:t>
            </a:r>
            <a:r>
              <a:rPr lang="pt-BR" altLang="zh-CN" sz="1200" dirty="0">
                <a:ea typeface="SimSun" pitchFamily="2" charset="-122"/>
                <a:cs typeface="Times New Roman" pitchFamily="18" charset="0"/>
              </a:rPr>
              <a:t>. de expansão volumétrica</a:t>
            </a:r>
            <a:endParaRPr lang="pt-BR" altLang="zh-CN" sz="1200" dirty="0">
              <a:ea typeface="SimSun" pitchFamily="2" charset="-122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6150" name="Object 9"/>
          <p:cNvGraphicFramePr>
            <a:graphicFrameLocks noChangeAspect="1"/>
          </p:cNvGraphicFramePr>
          <p:nvPr/>
        </p:nvGraphicFramePr>
        <p:xfrm>
          <a:off x="5580112" y="5661248"/>
          <a:ext cx="274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Microsoft Equation 3.0" r:id="rId6" imgW="2743200" imgH="431800" progId="Equation.3">
                  <p:embed/>
                </p:oleObj>
              </mc:Choice>
              <mc:Fallback>
                <p:oleObj name="Microsoft Equation 3.0" r:id="rId6" imgW="2743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661248"/>
                        <a:ext cx="2743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11"/>
          <p:cNvGraphicFramePr>
            <a:graphicFrameLocks noChangeAspect="1"/>
          </p:cNvGraphicFramePr>
          <p:nvPr/>
        </p:nvGraphicFramePr>
        <p:xfrm>
          <a:off x="4932363" y="3284538"/>
          <a:ext cx="3606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Microsoft Equation 3.0" r:id="rId8" imgW="3606800" imgH="431800" progId="Equation.3">
                  <p:embed/>
                </p:oleObj>
              </mc:Choice>
              <mc:Fallback>
                <p:oleObj name="Microsoft Equation 3.0" r:id="rId8" imgW="36068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284538"/>
                        <a:ext cx="3606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4644008" y="5085184"/>
          <a:ext cx="425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Microsoft Equation 3.0" r:id="rId10" imgW="4254500" imgH="431800" progId="Equation.3">
                  <p:embed/>
                </p:oleObj>
              </mc:Choice>
              <mc:Fallback>
                <p:oleObj name="Microsoft Equation 3.0" r:id="rId10" imgW="4254500" imgH="431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085184"/>
                        <a:ext cx="42545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651500" y="2735263"/>
            <a:ext cx="286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>
                <a:latin typeface="Arial" charset="0"/>
                <a:ea typeface="SimSun" charset="0"/>
                <a:cs typeface="Times New Roman" charset="0"/>
              </a:rPr>
              <a:t>2). Depois do estiramento:</a:t>
            </a:r>
            <a:endParaRPr lang="pt-BR" altLang="zh-CN">
              <a:latin typeface="Arial" charset="0"/>
              <a:ea typeface="SimSun" charset="0"/>
              <a:cs typeface="Times New Roman" charset="0"/>
            </a:endParaRPr>
          </a:p>
          <a:p>
            <a:pPr eaLnBrk="0" hangingPunct="0">
              <a:defRPr/>
            </a:pPr>
            <a:endParaRPr lang="pt-BR" altLang="zh-CN">
              <a:latin typeface="Arial" charset="0"/>
              <a:ea typeface="SimSun" charset="0"/>
              <a:cs typeface="Times New Roman" charset="0"/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5651500" y="3378200"/>
            <a:ext cx="2325688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br>
              <a:rPr lang="en-US" altLang="zh-CN" sz="1000">
                <a:latin typeface="Times New Roman" charset="0"/>
                <a:ea typeface="SimSun" charset="0"/>
                <a:cs typeface="Times New Roman" charset="0"/>
              </a:rPr>
            </a:br>
            <a:endParaRPr lang="pt-BR" altLang="zh-CN" sz="800">
              <a:latin typeface="Arial" charset="0"/>
              <a:ea typeface="SimSun" charset="0"/>
              <a:cs typeface="Times New Roman" charset="0"/>
            </a:endParaRPr>
          </a:p>
          <a:p>
            <a:pPr eaLnBrk="0" hangingPunct="0">
              <a:defRPr/>
            </a:pPr>
            <a:r>
              <a:rPr lang="en-US" altLang="zh-CN" sz="1200">
                <a:latin typeface="Arial" charset="0"/>
                <a:ea typeface="SimSun" charset="0"/>
                <a:cs typeface="Times New Roman" charset="0"/>
                <a:sym typeface="Symbol" charset="0"/>
              </a:rPr>
              <a:t></a:t>
            </a:r>
            <a:r>
              <a:rPr lang="pt-BR" altLang="zh-CN" sz="1200" baseline="-30000">
                <a:latin typeface="Arial" charset="0"/>
                <a:ea typeface="SimSun" charset="0"/>
                <a:cs typeface="Times New Roman" charset="0"/>
              </a:rPr>
              <a:t>S</a:t>
            </a:r>
            <a:r>
              <a:rPr lang="pt-BR" altLang="zh-CN" sz="1200">
                <a:latin typeface="Arial" charset="0"/>
                <a:ea typeface="SimSun" charset="0"/>
                <a:cs typeface="Times New Roman" charset="0"/>
                <a:sym typeface="Symbol" charset="0"/>
              </a:rPr>
              <a:t> </a:t>
            </a:r>
            <a:r>
              <a:rPr lang="en-US" altLang="zh-CN" sz="1200">
                <a:latin typeface="Arial" charset="0"/>
                <a:ea typeface="SimSun" charset="0"/>
                <a:cs typeface="Times New Roman" charset="0"/>
                <a:sym typeface="Wingdings" charset="0"/>
              </a:rPr>
              <a:t></a:t>
            </a:r>
            <a:r>
              <a:rPr lang="pt-BR" altLang="zh-CN" sz="1200">
                <a:latin typeface="Arial" charset="0"/>
                <a:ea typeface="SimSun" charset="0"/>
                <a:cs typeface="Times New Roman" charset="0"/>
              </a:rPr>
              <a:t> densidade dos sedimentos</a:t>
            </a:r>
            <a:endParaRPr lang="pt-BR" altLang="zh-CN" sz="1200">
              <a:latin typeface="Arial" charset="0"/>
              <a:ea typeface="SimSun" charset="0"/>
              <a:cs typeface="Times New Roman" charset="0"/>
              <a:sym typeface="Wingdings" charset="0"/>
            </a:endParaRPr>
          </a:p>
          <a:p>
            <a:pPr eaLnBrk="0" hangingPunct="0">
              <a:defRPr/>
            </a:pPr>
            <a:r>
              <a:rPr lang="en-US" altLang="zh-CN" sz="1200">
                <a:latin typeface="Arial" charset="0"/>
                <a:ea typeface="SimSun" charset="0"/>
                <a:cs typeface="Times New Roman" charset="0"/>
                <a:sym typeface="Symbol" charset="0"/>
              </a:rPr>
              <a:t></a:t>
            </a:r>
            <a:r>
              <a:rPr lang="pt-BR" altLang="zh-CN" sz="1200" baseline="-30000">
                <a:latin typeface="Arial" charset="0"/>
                <a:ea typeface="SimSun" charset="0"/>
                <a:cs typeface="Times New Roman" charset="0"/>
              </a:rPr>
              <a:t>m </a:t>
            </a:r>
            <a:r>
              <a:rPr lang="en-US" altLang="zh-CN" sz="1200">
                <a:latin typeface="Arial" charset="0"/>
                <a:ea typeface="SimSun" charset="0"/>
                <a:cs typeface="Times New Roman" charset="0"/>
                <a:sym typeface="Wingdings" charset="0"/>
              </a:rPr>
              <a:t></a:t>
            </a:r>
            <a:r>
              <a:rPr lang="pt-BR" altLang="zh-CN" sz="1200">
                <a:latin typeface="Arial" charset="0"/>
                <a:ea typeface="SimSun" charset="0"/>
                <a:cs typeface="Times New Roman" charset="0"/>
              </a:rPr>
              <a:t> densidade do manto</a:t>
            </a:r>
            <a:endParaRPr lang="pt-BR" altLang="zh-CN" sz="1200">
              <a:latin typeface="Arial" charset="0"/>
              <a:ea typeface="SimSun" charset="0"/>
              <a:cs typeface="Times New Roman" charset="0"/>
              <a:sym typeface="Wingdings" charset="0"/>
            </a:endParaRPr>
          </a:p>
          <a:p>
            <a:pPr eaLnBrk="0" hangingPunct="0">
              <a:defRPr/>
            </a:pPr>
            <a:r>
              <a:rPr lang="en-US" altLang="zh-CN" sz="1200">
                <a:latin typeface="Arial" charset="0"/>
                <a:ea typeface="SimSun" charset="0"/>
                <a:cs typeface="Times New Roman" charset="0"/>
                <a:sym typeface="Symbol" charset="0"/>
              </a:rPr>
              <a:t></a:t>
            </a:r>
            <a:r>
              <a:rPr lang="en-US" altLang="zh-CN" sz="1200">
                <a:latin typeface="Arial" charset="0"/>
                <a:ea typeface="SimSun" charset="0"/>
                <a:cs typeface="Times New Roman" charset="0"/>
              </a:rPr>
              <a:t> </a:t>
            </a:r>
            <a:r>
              <a:rPr lang="en-US" altLang="zh-CN" sz="1200">
                <a:latin typeface="Arial" charset="0"/>
                <a:ea typeface="SimSun" charset="0"/>
                <a:cs typeface="Times New Roman" charset="0"/>
                <a:sym typeface="Wingdings" charset="0"/>
              </a:rPr>
              <a:t></a:t>
            </a:r>
            <a:r>
              <a:rPr lang="en-US" altLang="zh-CN" sz="1200">
                <a:latin typeface="Arial" charset="0"/>
                <a:ea typeface="SimSun" charset="0"/>
                <a:cs typeface="Times New Roman" charset="0"/>
              </a:rPr>
              <a:t> </a:t>
            </a:r>
            <a:r>
              <a:rPr lang="pt-BR" altLang="zh-CN" sz="1200">
                <a:latin typeface="Arial" charset="0"/>
                <a:ea typeface="SimSun" charset="0"/>
                <a:cs typeface="Times New Roman" charset="0"/>
                <a:sym typeface="Wingdings" charset="0"/>
              </a:rPr>
              <a:t>fator de estriamento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444750" y="37639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br>
              <a:rPr lang="en-US" altLang="zh-CN" sz="1000">
                <a:latin typeface="Times New Roman" charset="0"/>
                <a:ea typeface="SimSun" charset="0"/>
                <a:cs typeface="Times New Roman" charset="0"/>
              </a:rPr>
            </a:br>
            <a:endParaRPr lang="pt-BR" altLang="zh-CN" sz="800">
              <a:latin typeface="Arial" charset="0"/>
              <a:ea typeface="SimSun" charset="0"/>
              <a:cs typeface="Times New Roman" charset="0"/>
            </a:endParaRPr>
          </a:p>
          <a:p>
            <a:pPr eaLnBrk="0" hangingPunct="0">
              <a:defRPr/>
            </a:pPr>
            <a:endParaRPr lang="pt-BR" altLang="zh-CN">
              <a:latin typeface="Arial" charset="0"/>
              <a:ea typeface="SimSun" charset="0"/>
              <a:cs typeface="Times New Roman" charset="0"/>
            </a:endParaRPr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2444750" y="44053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br>
              <a:rPr lang="en-US" altLang="zh-CN" sz="1000">
                <a:latin typeface="Times New Roman" charset="0"/>
                <a:ea typeface="SimSun" charset="0"/>
                <a:cs typeface="Times New Roman" charset="0"/>
              </a:rPr>
            </a:br>
            <a:endParaRPr lang="en-US" altLang="zh-CN">
              <a:latin typeface="Arial" charset="0"/>
              <a:ea typeface="SimSun" charset="0"/>
              <a:cs typeface="Times New Roman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500563" y="4724400"/>
            <a:ext cx="4319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>
                <a:latin typeface="Arial" charset="0"/>
                <a:ea typeface="ＭＳ Ｐゴシック" charset="0"/>
              </a:rPr>
              <a:t>3) </a:t>
            </a:r>
            <a:r>
              <a:rPr lang="pt-BR" altLang="zh-CN">
                <a:latin typeface="Arial" charset="0"/>
                <a:ea typeface="SimSun" charset="0"/>
                <a:cs typeface="SimSun" charset="0"/>
                <a:sym typeface="Wingdings" charset="0"/>
              </a:rPr>
              <a:t>igualando o peso das duas colunas:</a:t>
            </a:r>
            <a:endParaRPr lang="pt-BR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Object 6"/>
          <p:cNvGraphicFramePr>
            <a:graphicFrameLocks noChangeAspect="1"/>
          </p:cNvGraphicFramePr>
          <p:nvPr/>
        </p:nvGraphicFramePr>
        <p:xfrm>
          <a:off x="539750" y="692150"/>
          <a:ext cx="22320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Microsoft Equation 3.0" r:id="rId3" imgW="1396394" imgH="444307" progId="Equation.3">
                  <p:embed/>
                </p:oleObj>
              </mc:Choice>
              <mc:Fallback>
                <p:oleObj name="Microsoft Equation 3.0" r:id="rId3" imgW="1396394" imgH="44430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92150"/>
                        <a:ext cx="2232025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916238" y="773113"/>
          <a:ext cx="32861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ção" r:id="rId5" imgW="1676160" imgH="431640" progId="Equation.3">
                  <p:embed/>
                </p:oleObj>
              </mc:Choice>
              <mc:Fallback>
                <p:oleObj name="Equação" r:id="rId5" imgW="1676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773113"/>
                        <a:ext cx="32861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6443663" y="836712"/>
          <a:ext cx="2700337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Microsoft Equation 3.0" r:id="rId7" imgW="1143000" imgH="241300" progId="Equation.3">
                  <p:embed/>
                </p:oleObj>
              </mc:Choice>
              <mc:Fallback>
                <p:oleObj name="Microsoft Equation 3.0" r:id="rId7" imgW="11430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36712"/>
                        <a:ext cx="2700337" cy="56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8313" y="404813"/>
            <a:ext cx="2049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pt-BR" altLang="zh-CN" sz="1200">
                <a:latin typeface="Times New Roman" charset="0"/>
                <a:ea typeface="SimSun" charset="0"/>
                <a:cs typeface="Times New Roman" charset="0"/>
              </a:rPr>
              <a:t>substituindo os valores para </a:t>
            </a:r>
            <a:r>
              <a:rPr lang="en-US" altLang="zh-CN" sz="1200">
                <a:latin typeface="Times New Roman" charset="0"/>
                <a:ea typeface="SimSun" charset="0"/>
                <a:cs typeface="Times New Roman" charset="0"/>
                <a:sym typeface="Symbol" charset="0"/>
              </a:rPr>
              <a:t></a:t>
            </a:r>
            <a:r>
              <a:rPr lang="pt-BR" altLang="zh-CN" sz="1200">
                <a:latin typeface="Times New Roman" charset="0"/>
                <a:ea typeface="SimSun" charset="0"/>
                <a:cs typeface="Times New Roman" charset="0"/>
              </a:rPr>
              <a:t>:</a:t>
            </a:r>
            <a:endParaRPr lang="pt-BR" altLang="zh-CN" sz="800">
              <a:latin typeface="Arial" charset="0"/>
              <a:ea typeface="SimSun" charset="0"/>
              <a:cs typeface="Times New Roman" charset="0"/>
              <a:sym typeface="Symbol" charset="0"/>
            </a:endParaRPr>
          </a:p>
          <a:p>
            <a:pPr eaLnBrk="0" hangingPunct="0">
              <a:defRPr/>
            </a:pPr>
            <a:endParaRPr lang="pt-BR" altLang="zh-CN" sz="1200">
              <a:latin typeface="Times New Roman" charset="0"/>
              <a:ea typeface="SimSun" charset="0"/>
              <a:cs typeface="Times New Roman" charset="0"/>
              <a:sym typeface="Symbol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548063" y="281305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br>
              <a:rPr lang="en-US" altLang="zh-CN" sz="1000">
                <a:latin typeface="Times New Roman" charset="0"/>
                <a:ea typeface="SimSun" charset="0"/>
                <a:cs typeface="Times New Roman" charset="0"/>
              </a:rPr>
            </a:br>
            <a:endParaRPr lang="pt-BR" altLang="zh-CN" sz="800">
              <a:latin typeface="Arial" charset="0"/>
              <a:ea typeface="SimSun" charset="0"/>
              <a:cs typeface="Times New Roman" charset="0"/>
            </a:endParaRPr>
          </a:p>
          <a:p>
            <a:pPr eaLnBrk="0" hangingPunct="0">
              <a:defRPr/>
            </a:pPr>
            <a:endParaRPr lang="pt-BR" altLang="zh-CN">
              <a:latin typeface="Arial" charset="0"/>
              <a:ea typeface="SimSun" charset="0"/>
              <a:cs typeface="Times New Roman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548063" y="34544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br>
              <a:rPr lang="en-US" altLang="zh-CN" sz="1000">
                <a:latin typeface="Times New Roman" charset="0"/>
                <a:ea typeface="SimSun" charset="0"/>
                <a:cs typeface="Times New Roman" charset="0"/>
              </a:rPr>
            </a:br>
            <a:endParaRPr lang="pt-BR" altLang="zh-CN" sz="800">
              <a:latin typeface="Arial" charset="0"/>
              <a:ea typeface="SimSun" charset="0"/>
              <a:cs typeface="Times New Roman" charset="0"/>
            </a:endParaRPr>
          </a:p>
          <a:p>
            <a:pPr eaLnBrk="0" hangingPunct="0">
              <a:defRPr/>
            </a:pPr>
            <a:endParaRPr lang="pt-BR" altLang="zh-CN">
              <a:latin typeface="Arial" charset="0"/>
              <a:ea typeface="SimSun" charset="0"/>
              <a:cs typeface="Times New Roman" charset="0"/>
            </a:endParaRPr>
          </a:p>
        </p:txBody>
      </p:sp>
      <p:graphicFrame>
        <p:nvGraphicFramePr>
          <p:cNvPr id="7175" name="Object 10"/>
          <p:cNvGraphicFramePr>
            <a:graphicFrameLocks noChangeAspect="1"/>
          </p:cNvGraphicFramePr>
          <p:nvPr/>
        </p:nvGraphicFramePr>
        <p:xfrm>
          <a:off x="395288" y="1773238"/>
          <a:ext cx="482441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Microsoft Equation 3.0" r:id="rId9" imgW="3492500" imgH="698500" progId="Equation.3">
                  <p:embed/>
                </p:oleObj>
              </mc:Choice>
              <mc:Fallback>
                <p:oleObj name="Microsoft Equation 3.0" r:id="rId9" imgW="3492500" imgH="698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4824412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68313" y="2811463"/>
            <a:ext cx="7993062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ctr">
              <a:tabLst>
                <a:tab pos="523875" algn="l"/>
              </a:tabLst>
            </a:pPr>
            <a:r>
              <a:rPr lang="pt-BR" altLang="zh-CN">
                <a:ea typeface="SimSun" pitchFamily="2" charset="-122"/>
              </a:rPr>
              <a:t>Si&gt;0 para subsidência;  Si&lt;0 para soerguimento</a:t>
            </a:r>
          </a:p>
          <a:p>
            <a:pPr marL="342900" indent="-342900" algn="ctr">
              <a:tabLst>
                <a:tab pos="523875" algn="l"/>
              </a:tabLst>
            </a:pPr>
            <a:endParaRPr lang="pt-BR" altLang="zh-CN">
              <a:ea typeface="SimSun" pitchFamily="2" charset="-122"/>
            </a:endParaRPr>
          </a:p>
          <a:p>
            <a:pPr marL="342900" indent="-342900" algn="ctr">
              <a:tabLst>
                <a:tab pos="523875" algn="l"/>
              </a:tabLst>
            </a:pPr>
            <a:r>
              <a:rPr lang="pt-BR" altLang="zh-CN">
                <a:ea typeface="SimSun" pitchFamily="2" charset="-122"/>
              </a:rPr>
              <a:t>Si </a:t>
            </a:r>
            <a:r>
              <a:rPr lang="en-US" altLang="zh-CN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>
                <a:ea typeface="SimSun" pitchFamily="2" charset="-122"/>
              </a:rPr>
              <a:t> causado pelo ajustamento isostático</a:t>
            </a:r>
          </a:p>
          <a:p>
            <a:pPr marL="342900" indent="-342900" algn="ctr">
              <a:tabLst>
                <a:tab pos="523875" algn="l"/>
              </a:tabLst>
            </a:pPr>
            <a:endParaRPr lang="pt-BR" altLang="zh-CN">
              <a:ea typeface="SimSun" pitchFamily="2" charset="-122"/>
              <a:sym typeface="Wingdings" pitchFamily="2" charset="2"/>
            </a:endParaRPr>
          </a:p>
          <a:p>
            <a:pPr marL="342900" indent="-342900" algn="ctr">
              <a:tabLst>
                <a:tab pos="523875" algn="l"/>
              </a:tabLst>
            </a:pPr>
            <a:r>
              <a:rPr lang="pt-BR" altLang="zh-CN">
                <a:ea typeface="SimSun" pitchFamily="2" charset="-122"/>
                <a:sym typeface="Wingdings" pitchFamily="2" charset="2"/>
              </a:rPr>
              <a:t>Depois da subsidência inicial segue uma subsidência térmica, gradual, associada ao resfriamento da astenosfera e toda a litosfera próxima ao rifte.</a:t>
            </a:r>
          </a:p>
          <a:p>
            <a:pPr marL="342900" indent="-342900" algn="ctr">
              <a:tabLst>
                <a:tab pos="523875" algn="l"/>
              </a:tabLst>
            </a:pPr>
            <a:r>
              <a:rPr lang="pt-BR" altLang="zh-CN">
                <a:ea typeface="SimSun" pitchFamily="2" charset="-122"/>
                <a:sym typeface="Wingdings" pitchFamily="2" charset="2"/>
              </a:rPr>
              <a:t>O mecanismo de estiramento tem dois efeitos:</a:t>
            </a:r>
          </a:p>
          <a:p>
            <a:pPr marL="342900" indent="-342900" algn="ctr">
              <a:buFontTx/>
              <a:buAutoNum type="arabicParenR"/>
              <a:tabLst>
                <a:tab pos="523875" algn="l"/>
              </a:tabLst>
            </a:pPr>
            <a:r>
              <a:rPr lang="pt-BR" altLang="zh-CN">
                <a:ea typeface="SimSun" pitchFamily="2" charset="-122"/>
                <a:sym typeface="Wingdings" pitchFamily="2" charset="2"/>
              </a:rPr>
              <a:t>Afinamento permanente  </a:t>
            </a:r>
            <a:r>
              <a:rPr lang="en-US" altLang="zh-CN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>
                <a:ea typeface="SimSun" pitchFamily="2" charset="-122"/>
              </a:rPr>
              <a:t> originado do estiramento mecânico; devido ao comportamento rúptil da crosta.</a:t>
            </a:r>
          </a:p>
          <a:p>
            <a:pPr marL="342900" indent="-342900" algn="ctr">
              <a:buFontTx/>
              <a:buAutoNum type="arabicParenR"/>
              <a:tabLst>
                <a:tab pos="523875" algn="l"/>
              </a:tabLst>
            </a:pPr>
            <a:r>
              <a:rPr lang="pt-BR" altLang="zh-CN">
                <a:ea typeface="SimSun" pitchFamily="2" charset="-122"/>
                <a:sym typeface="Wingdings" pitchFamily="2" charset="2"/>
              </a:rPr>
              <a:t>Componente transiente que tende a desaparecer com o tempo  </a:t>
            </a:r>
            <a:r>
              <a:rPr lang="en-US" altLang="zh-CN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>
                <a:ea typeface="SimSun" pitchFamily="2" charset="-122"/>
              </a:rPr>
              <a:t> comportamento plástico.</a:t>
            </a:r>
            <a:endParaRPr lang="pt-BR" altLang="zh-CN">
              <a:ea typeface="SimSun" pitchFamily="2" charset="-122"/>
              <a:sym typeface="Wingdings" pitchFamily="2" charset="2"/>
            </a:endParaRPr>
          </a:p>
          <a:p>
            <a:pPr marL="342900" indent="-342900" algn="ctr">
              <a:tabLst>
                <a:tab pos="523875" algn="l"/>
              </a:tabLst>
            </a:pPr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0"/>
            <a:ext cx="7494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11188" y="473075"/>
            <a:ext cx="82089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pt-BR" altLang="zh-CN" sz="1400">
                <a:ea typeface="SimSun" pitchFamily="2" charset="-122"/>
                <a:cs typeface="Times New Roman" pitchFamily="18" charset="0"/>
              </a:rPr>
              <a:t>Subsidência Térmica</a:t>
            </a:r>
          </a:p>
          <a:p>
            <a:pPr algn="just" eaLnBrk="0" hangingPunct="0"/>
            <a:r>
              <a:rPr lang="pt-BR" altLang="zh-CN" sz="1400">
                <a:ea typeface="SimSun" pitchFamily="2" charset="-122"/>
                <a:cs typeface="Times New Roman" pitchFamily="18" charset="0"/>
              </a:rPr>
              <a:t>- Determinada conhecendo a variação do fluxo de calor com o tempo.</a:t>
            </a:r>
          </a:p>
          <a:p>
            <a:pPr algn="just" eaLnBrk="0" hangingPunct="0"/>
            <a:r>
              <a:rPr lang="pt-BR" altLang="zh-CN" sz="1400">
                <a:ea typeface="SimSun" pitchFamily="2" charset="-122"/>
                <a:cs typeface="Times New Roman" pitchFamily="18" charset="0"/>
              </a:rPr>
              <a:t>- Modelo térmico: aumento instantâneo de calor acompanhando a fase rifte e segue um decréscimo exponencial com o tempo.</a:t>
            </a:r>
          </a:p>
          <a:p>
            <a:pPr algn="just" eaLnBrk="0" hangingPunct="0"/>
            <a:r>
              <a:rPr lang="pt-BR" altLang="zh-CN" sz="1400">
                <a:ea typeface="SimSun" pitchFamily="2" charset="-122"/>
                <a:cs typeface="Times New Roman" pitchFamily="18" charset="0"/>
              </a:rPr>
              <a:t>- Eq. De condução de calor: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419475" y="1341438"/>
          <a:ext cx="1368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Microsoft Equation 3.0" r:id="rId3" imgW="825500" imgH="419100" progId="Equation.3">
                  <p:embed/>
                </p:oleObj>
              </mc:Choice>
              <mc:Fallback>
                <p:oleObj name="Microsoft Equation 3.0" r:id="rId3" imgW="8255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341438"/>
                        <a:ext cx="13684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68313" y="1546225"/>
            <a:ext cx="42545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br>
              <a:rPr lang="en-US" altLang="zh-CN" sz="1000"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lang="en-US" altLang="zh-CN" sz="1200">
                <a:ea typeface="SimSun" pitchFamily="2" charset="-122"/>
                <a:cs typeface="Times New Roman" pitchFamily="18" charset="0"/>
              </a:rPr>
              <a:t>solução</a:t>
            </a:r>
          </a:p>
          <a:p>
            <a:pPr algn="just"/>
            <a:endParaRPr lang="en-US" altLang="zh-CN" sz="1200">
              <a:ea typeface="SimSun" pitchFamily="2" charset="-122"/>
              <a:cs typeface="Times New Roman" pitchFamily="18" charset="0"/>
            </a:endParaRPr>
          </a:p>
          <a:p>
            <a:pPr algn="just"/>
            <a:r>
              <a:rPr lang="pt-BR" altLang="zh-CN" sz="1400">
                <a:ea typeface="SimSun" pitchFamily="2" charset="-122"/>
                <a:cs typeface="Times New Roman" pitchFamily="18" charset="0"/>
              </a:rPr>
              <a:t>T(z,t) = f(estacionária)  +  f(transiente)</a:t>
            </a:r>
          </a:p>
          <a:p>
            <a:pPr algn="just" eaLnBrk="0" hangingPunct="0"/>
            <a:r>
              <a:rPr lang="pt-BR" altLang="zh-CN" sz="1400">
                <a:ea typeface="SimSun" pitchFamily="2" charset="-122"/>
                <a:cs typeface="Times New Roman" pitchFamily="18" charset="0"/>
              </a:rPr>
              <a:t>                          </a:t>
            </a:r>
            <a:r>
              <a:rPr lang="en-US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</a:t>
            </a:r>
            <a:r>
              <a:rPr lang="pt-BR" altLang="zh-CN" sz="1400">
                <a:ea typeface="SimSun" pitchFamily="2" charset="-122"/>
                <a:cs typeface="Times New Roman" pitchFamily="18" charset="0"/>
              </a:rPr>
              <a:t>                   </a:t>
            </a:r>
            <a:r>
              <a:rPr lang="pt-BR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</a:t>
            </a:r>
            <a:endParaRPr lang="pt-BR" altLang="zh-CN" sz="1400">
              <a:ea typeface="SimSun" pitchFamily="2" charset="-122"/>
              <a:cs typeface="Times New Roman" pitchFamily="18" charset="0"/>
            </a:endParaRPr>
          </a:p>
          <a:p>
            <a:pPr algn="just" eaLnBrk="0" hangingPunct="0"/>
            <a:r>
              <a:rPr lang="pt-BR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                 T=T</a:t>
            </a:r>
            <a:r>
              <a:rPr lang="pt-BR" altLang="zh-CN" sz="1400" baseline="-30000">
                <a:ea typeface="SimSun" pitchFamily="2" charset="-122"/>
                <a:cs typeface="Times New Roman" pitchFamily="18" charset="0"/>
                <a:sym typeface="Symbol" pitchFamily="18" charset="2"/>
              </a:rPr>
              <a:t>m</a:t>
            </a:r>
            <a:r>
              <a:rPr lang="pt-BR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(1-z/z</a:t>
            </a:r>
            <a:r>
              <a:rPr lang="pt-BR" altLang="zh-CN" sz="1400" baseline="-30000">
                <a:ea typeface="SimSun" pitchFamily="2" charset="-122"/>
                <a:cs typeface="Times New Roman" pitchFamily="18" charset="0"/>
                <a:sym typeface="Symbol" pitchFamily="18" charset="2"/>
              </a:rPr>
              <a:t>L</a:t>
            </a:r>
            <a:r>
              <a:rPr lang="pt-BR" altLang="zh-CN" sz="1400">
                <a:ea typeface="SimSun" pitchFamily="2" charset="-122"/>
                <a:cs typeface="Times New Roman" pitchFamily="18" charset="0"/>
                <a:sym typeface="Symbol" pitchFamily="18" charset="2"/>
              </a:rPr>
              <a:t>)       tende a sumir e/o tempo</a:t>
            </a:r>
          </a:p>
        </p:txBody>
      </p:sp>
      <p:graphicFrame>
        <p:nvGraphicFramePr>
          <p:cNvPr id="8196" name="Object 9"/>
          <p:cNvGraphicFramePr>
            <a:graphicFrameLocks noChangeAspect="1"/>
          </p:cNvGraphicFramePr>
          <p:nvPr/>
        </p:nvGraphicFramePr>
        <p:xfrm>
          <a:off x="1187624" y="2852936"/>
          <a:ext cx="66246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Microsoft Equation 3.0" r:id="rId5" imgW="3543300" imgH="457200" progId="Equation.3">
                  <p:embed/>
                </p:oleObj>
              </mc:Choice>
              <mc:Fallback>
                <p:oleObj name="Microsoft Equation 3.0" r:id="rId5" imgW="35433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852936"/>
                        <a:ext cx="662463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1403648" y="3933056"/>
          <a:ext cx="46085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Microsoft Equation 3.0" r:id="rId7" imgW="2641600" imgH="431800" progId="Equation.3">
                  <p:embed/>
                </p:oleObj>
              </mc:Choice>
              <mc:Fallback>
                <p:oleObj name="Microsoft Equation 3.0" r:id="rId7" imgW="26416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933056"/>
                        <a:ext cx="4608513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827584" y="4797152"/>
          <a:ext cx="13684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Microsoft Equation 3.0" r:id="rId9" imgW="596900" imgH="419100" progId="Equation.3">
                  <p:embed/>
                </p:oleObj>
              </mc:Choice>
              <mc:Fallback>
                <p:oleObj name="Microsoft Equation 3.0" r:id="rId9" imgW="5969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797152"/>
                        <a:ext cx="1368425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2208213" y="5085184"/>
            <a:ext cx="69357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>
                <a:ea typeface="SimSun" pitchFamily="2" charset="-122"/>
                <a:sym typeface="Wingdings" pitchFamily="2" charset="2"/>
              </a:rPr>
              <a:t></a:t>
            </a:r>
            <a:r>
              <a:rPr lang="pt-BR" altLang="zh-CN">
                <a:ea typeface="SimSun" pitchFamily="2" charset="-122"/>
              </a:rPr>
              <a:t> constante de tempo da litosfera, controla a subsidência térmica</a:t>
            </a:r>
            <a:r>
              <a:rPr lang="pt-BR" altLang="zh-CN">
                <a:ea typeface="SimSun" pitchFamily="2" charset="-122"/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Object 5"/>
          <p:cNvGraphicFramePr>
            <a:graphicFrameLocks noChangeAspect="1"/>
          </p:cNvGraphicFramePr>
          <p:nvPr/>
        </p:nvGraphicFramePr>
        <p:xfrm>
          <a:off x="1116013" y="1844675"/>
          <a:ext cx="24479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Microsoft Equation 3.0" r:id="rId3" imgW="1180588" imgH="393529" progId="Equation.3">
                  <p:embed/>
                </p:oleObj>
              </mc:Choice>
              <mc:Fallback>
                <p:oleObj name="Microsoft Equation 3.0" r:id="rId3" imgW="118058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844675"/>
                        <a:ext cx="244792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50825" y="412750"/>
            <a:ext cx="5881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pt-BR" altLang="zh-CN" sz="2400">
                <a:ea typeface="SimSun" pitchFamily="2" charset="-122"/>
                <a:cs typeface="Times New Roman" pitchFamily="18" charset="0"/>
              </a:rPr>
              <a:t>Densidade de fluxo de calor na superfície:</a:t>
            </a:r>
          </a:p>
          <a:p>
            <a:pPr eaLnBrk="0" hangingPunct="0"/>
            <a:endParaRPr lang="pt-BR" altLang="zh-CN" sz="2400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067175" y="2060575"/>
            <a:ext cx="15779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pt-BR" altLang="zh-CN" sz="1200">
                <a:latin typeface="Times New Roman" charset="0"/>
                <a:ea typeface="SimSun" charset="0"/>
                <a:cs typeface="Times New Roman" charset="0"/>
              </a:rPr>
              <a:t>  </a:t>
            </a:r>
            <a:r>
              <a:rPr lang="en-US" altLang="zh-CN" sz="1200">
                <a:latin typeface="Times New Roman" charset="0"/>
                <a:ea typeface="SimSun" charset="0"/>
                <a:cs typeface="Times New Roman" charset="0"/>
                <a:sym typeface="Wingdings" charset="0"/>
              </a:rPr>
              <a:t></a:t>
            </a:r>
            <a:r>
              <a:rPr lang="pt-BR" altLang="zh-CN" sz="1200">
                <a:latin typeface="Times New Roman" charset="0"/>
                <a:ea typeface="SimSun" charset="0"/>
                <a:cs typeface="Times New Roman" charset="0"/>
              </a:rPr>
              <a:t>  </a:t>
            </a:r>
            <a:r>
              <a:rPr lang="pt-BR" altLang="zh-CN" sz="1400">
                <a:latin typeface="Arial" charset="0"/>
                <a:ea typeface="SimSun" charset="0"/>
                <a:cs typeface="Times New Roman" charset="0"/>
                <a:sym typeface="Wingdings" charset="0"/>
              </a:rPr>
              <a:t>Lei de Fourier</a:t>
            </a:r>
          </a:p>
          <a:p>
            <a:pPr eaLnBrk="0" hangingPunct="0">
              <a:defRPr/>
            </a:pPr>
            <a:endParaRPr lang="pt-BR" altLang="zh-CN" sz="1200">
              <a:latin typeface="Times New Roman" charset="0"/>
              <a:ea typeface="SimSun" charset="0"/>
              <a:cs typeface="Times New Roman" charset="0"/>
              <a:sym typeface="Wingdings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362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1187450" y="3213100"/>
          <a:ext cx="45370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Microsoft Equation 3.0" r:id="rId5" imgW="1841500" imgH="457200" progId="Equation.3">
                  <p:embed/>
                </p:oleObj>
              </mc:Choice>
              <mc:Fallback>
                <p:oleObj name="Microsoft Equation 3.0" r:id="rId5" imgW="18415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213100"/>
                        <a:ext cx="4537075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81</TotalTime>
  <Words>517</Words>
  <Application>Microsoft Office PowerPoint</Application>
  <PresentationFormat>Apresentação na tela (4:3)</PresentationFormat>
  <Paragraphs>73</Paragraphs>
  <Slides>13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Arial</vt:lpstr>
      <vt:lpstr>Garamond</vt:lpstr>
      <vt:lpstr>Times New Roman</vt:lpstr>
      <vt:lpstr>Wingdings</vt:lpstr>
      <vt:lpstr>Borda</vt:lpstr>
      <vt:lpstr>Microsoft Equation 3.0</vt:lpstr>
      <vt:lpstr>Equação</vt:lpstr>
      <vt:lpstr>Bacias Sedimentares Modelo de Mckenzie 1978 </vt:lpstr>
      <vt:lpstr>Riftes continentais:   estiramento mecânico da crosta e manto litosférico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Departamento de Geofísica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Bacias Sedimentares Modelo de Mckenzie 1978</dc:title>
  <dc:creator>Yara Regina Marangoni</dc:creator>
  <cp:lastModifiedBy>yara</cp:lastModifiedBy>
  <cp:revision>9</cp:revision>
  <dcterms:created xsi:type="dcterms:W3CDTF">2008-11-17T13:29:54Z</dcterms:created>
  <dcterms:modified xsi:type="dcterms:W3CDTF">2019-06-05T17:03:38Z</dcterms:modified>
</cp:coreProperties>
</file>